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53" r:id="rId3"/>
    <p:sldId id="349" r:id="rId4"/>
    <p:sldId id="350" r:id="rId5"/>
    <p:sldId id="267" r:id="rId6"/>
    <p:sldId id="261" r:id="rId7"/>
    <p:sldId id="286" r:id="rId8"/>
    <p:sldId id="345" r:id="rId9"/>
    <p:sldId id="377" r:id="rId10"/>
    <p:sldId id="257" r:id="rId11"/>
    <p:sldId id="359" r:id="rId12"/>
    <p:sldId id="360" r:id="rId13"/>
    <p:sldId id="357" r:id="rId14"/>
    <p:sldId id="358" r:id="rId15"/>
    <p:sldId id="346" r:id="rId16"/>
    <p:sldId id="379" r:id="rId17"/>
    <p:sldId id="361" r:id="rId18"/>
    <p:sldId id="347" r:id="rId19"/>
    <p:sldId id="363" r:id="rId20"/>
    <p:sldId id="364" r:id="rId21"/>
    <p:sldId id="319" r:id="rId22"/>
    <p:sldId id="260" r:id="rId23"/>
    <p:sldId id="356" r:id="rId24"/>
    <p:sldId id="378" r:id="rId25"/>
    <p:sldId id="259" r:id="rId26"/>
    <p:sldId id="352" r:id="rId27"/>
    <p:sldId id="334" r:id="rId28"/>
    <p:sldId id="265" r:id="rId29"/>
    <p:sldId id="263" r:id="rId30"/>
    <p:sldId id="26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BBC"/>
    <a:srgbClr val="CA8D60"/>
    <a:srgbClr val="BC957B"/>
    <a:srgbClr val="345963"/>
    <a:srgbClr val="497F8E"/>
    <a:srgbClr val="DDB191"/>
    <a:srgbClr val="42B7F9"/>
    <a:srgbClr val="B9D3DD"/>
    <a:srgbClr val="EA6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5"/>
    <p:restoredTop sz="71558"/>
  </p:normalViewPr>
  <p:slideViewPr>
    <p:cSldViewPr snapToGrid="0" snapToObjects="1">
      <p:cViewPr varScale="1">
        <p:scale>
          <a:sx n="75" d="100"/>
          <a:sy n="75" d="100"/>
        </p:scale>
        <p:origin x="2056" y="176"/>
      </p:cViewPr>
      <p:guideLst/>
    </p:cSldViewPr>
  </p:slideViewPr>
  <p:notesTextViewPr>
    <p:cViewPr>
      <p:scale>
        <a:sx n="90" d="100"/>
        <a:sy n="9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CE264-1E54-D746-8FC1-1EE0E3D219C3}" type="datetimeFigureOut">
              <a:rPr lang="en-US" smtClean="0"/>
              <a:t>6/7/21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02328-8F72-D549-90F1-53B40DF2A0DF}" type="slidenum">
              <a:rPr lang="en-US" smtClean="0"/>
              <a:t>‹#›</a:t>
            </a:fld>
            <a:endParaRPr lang="en-US"/>
          </a:p>
        </p:txBody>
      </p:sp>
    </p:spTree>
    <p:extLst>
      <p:ext uri="{BB962C8B-B14F-4D97-AF65-F5344CB8AC3E}">
        <p14:creationId xmlns:p14="http://schemas.microsoft.com/office/powerpoint/2010/main" val="3699549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Abby Lewis and today I am going to be talking about a project I led that used NEAR-TERM, ITERATIVE FORECASTS to understand OXYGEN dynamics IN A DRINKING WATER RESERVOIR</a:t>
            </a:r>
          </a:p>
        </p:txBody>
      </p:sp>
      <p:sp>
        <p:nvSpPr>
          <p:cNvPr id="4" name="Slide Number Placeholder 3"/>
          <p:cNvSpPr>
            <a:spLocks noGrp="1"/>
          </p:cNvSpPr>
          <p:nvPr>
            <p:ph type="sldNum" sz="quarter" idx="5"/>
          </p:nvPr>
        </p:nvSpPr>
        <p:spPr/>
        <p:txBody>
          <a:bodyPr/>
          <a:lstStyle/>
          <a:p>
            <a:fld id="{BDD02328-8F72-D549-90F1-53B40DF2A0DF}" type="slidenum">
              <a:rPr lang="en-US" smtClean="0"/>
              <a:t>1</a:t>
            </a:fld>
            <a:endParaRPr lang="en-US"/>
          </a:p>
        </p:txBody>
      </p:sp>
    </p:spTree>
    <p:extLst>
      <p:ext uri="{BB962C8B-B14F-4D97-AF65-F5344CB8AC3E}">
        <p14:creationId xmlns:p14="http://schemas.microsoft.com/office/powerpoint/2010/main" val="3702311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DDB191"/>
                </a:solidFill>
              </a:rPr>
              <a:t>So I am now going to present the data that were used to create these forecasts, before adding in the forecast output. In this graph, each facet is a different year, and the x axis gives dates throughout the course of the stratified period in that year. You will notice that 2017 is not included, and this is because data was not available for most of that year. On the y axis we have the rate of oxygenation in mg per liter of the bottom waters of the reservoir per day, and you can see that the dataset includes a wide range of oxygen addition rates, as well as varying oxygenation patterns each year. </a:t>
            </a:r>
          </a:p>
        </p:txBody>
      </p:sp>
      <p:sp>
        <p:nvSpPr>
          <p:cNvPr id="4" name="Slide Number Placeholder 3"/>
          <p:cNvSpPr>
            <a:spLocks noGrp="1"/>
          </p:cNvSpPr>
          <p:nvPr>
            <p:ph type="sldNum" sz="quarter" idx="5"/>
          </p:nvPr>
        </p:nvSpPr>
        <p:spPr/>
        <p:txBody>
          <a:bodyPr/>
          <a:lstStyle/>
          <a:p>
            <a:fld id="{BDD02328-8F72-D549-90F1-53B40DF2A0DF}" type="slidenum">
              <a:rPr lang="en-US" smtClean="0"/>
              <a:t>10</a:t>
            </a:fld>
            <a:endParaRPr lang="en-US"/>
          </a:p>
        </p:txBody>
      </p:sp>
    </p:spTree>
    <p:extLst>
      <p:ext uri="{BB962C8B-B14F-4D97-AF65-F5344CB8AC3E}">
        <p14:creationId xmlns:p14="http://schemas.microsoft.com/office/powerpoint/2010/main" val="397092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DDB191"/>
                </a:solidFill>
              </a:rPr>
              <a:t>Temperatures in the bottom waters of the reservoir increased more or less linearly over the course of the summer each year, and the contrasting patterns between temperature and oxygenation helped us disentangle the influence of temperature and oxygen on oxygen demand.</a:t>
            </a:r>
          </a:p>
        </p:txBody>
      </p:sp>
      <p:sp>
        <p:nvSpPr>
          <p:cNvPr id="4" name="Slide Number Placeholder 3"/>
          <p:cNvSpPr>
            <a:spLocks noGrp="1"/>
          </p:cNvSpPr>
          <p:nvPr>
            <p:ph type="sldNum" sz="quarter" idx="5"/>
          </p:nvPr>
        </p:nvSpPr>
        <p:spPr/>
        <p:txBody>
          <a:bodyPr/>
          <a:lstStyle/>
          <a:p>
            <a:fld id="{BDD02328-8F72-D549-90F1-53B40DF2A0DF}" type="slidenum">
              <a:rPr lang="en-US" smtClean="0"/>
              <a:t>11</a:t>
            </a:fld>
            <a:endParaRPr lang="en-US"/>
          </a:p>
        </p:txBody>
      </p:sp>
    </p:spTree>
    <p:extLst>
      <p:ext uri="{BB962C8B-B14F-4D97-AF65-F5344CB8AC3E}">
        <p14:creationId xmlns:p14="http://schemas.microsoft.com/office/powerpoint/2010/main" val="4129126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DDB191"/>
                </a:solidFill>
              </a:rPr>
              <a:t>Finally, oxygen values ranged between 0 and 16 mg/L showing clear responses to bottom-water oxygenation. For example, in 2013 you can see that while the oxygenation system was off oxygen concentrations decreased, but when the oxygenation system was activated oxygen concentrations start to increase</a:t>
            </a:r>
          </a:p>
        </p:txBody>
      </p:sp>
      <p:sp>
        <p:nvSpPr>
          <p:cNvPr id="4" name="Slide Number Placeholder 3"/>
          <p:cNvSpPr>
            <a:spLocks noGrp="1"/>
          </p:cNvSpPr>
          <p:nvPr>
            <p:ph type="sldNum" sz="quarter" idx="5"/>
          </p:nvPr>
        </p:nvSpPr>
        <p:spPr/>
        <p:txBody>
          <a:bodyPr/>
          <a:lstStyle/>
          <a:p>
            <a:fld id="{BDD02328-8F72-D549-90F1-53B40DF2A0DF}" type="slidenum">
              <a:rPr lang="en-US" smtClean="0"/>
              <a:t>12</a:t>
            </a:fld>
            <a:endParaRPr lang="en-US"/>
          </a:p>
        </p:txBody>
      </p:sp>
    </p:spTree>
    <p:extLst>
      <p:ext uri="{BB962C8B-B14F-4D97-AF65-F5344CB8AC3E}">
        <p14:creationId xmlns:p14="http://schemas.microsoft.com/office/powerpoint/2010/main" val="3549492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added in my 14-day temperature forecasts which were used to drive the oxygen forecasts</a:t>
            </a:r>
          </a:p>
        </p:txBody>
      </p:sp>
      <p:sp>
        <p:nvSpPr>
          <p:cNvPr id="4" name="Slide Number Placeholder 3"/>
          <p:cNvSpPr>
            <a:spLocks noGrp="1"/>
          </p:cNvSpPr>
          <p:nvPr>
            <p:ph type="sldNum" sz="quarter" idx="5"/>
          </p:nvPr>
        </p:nvSpPr>
        <p:spPr/>
        <p:txBody>
          <a:bodyPr/>
          <a:lstStyle/>
          <a:p>
            <a:fld id="{BDD02328-8F72-D549-90F1-53B40DF2A0DF}" type="slidenum">
              <a:rPr lang="en-US" smtClean="0"/>
              <a:t>13</a:t>
            </a:fld>
            <a:endParaRPr lang="en-US"/>
          </a:p>
        </p:txBody>
      </p:sp>
    </p:spTree>
    <p:extLst>
      <p:ext uri="{BB962C8B-B14F-4D97-AF65-F5344CB8AC3E}">
        <p14:creationId xmlns:p14="http://schemas.microsoft.com/office/powerpoint/2010/main" val="2493831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here are the 14-day oxygen forecasts in the top panel. You can see that the model generally does well at recreating patterns in oxygen concentrations over time. </a:t>
            </a:r>
          </a:p>
        </p:txBody>
      </p:sp>
      <p:sp>
        <p:nvSpPr>
          <p:cNvPr id="4" name="Slide Number Placeholder 3"/>
          <p:cNvSpPr>
            <a:spLocks noGrp="1"/>
          </p:cNvSpPr>
          <p:nvPr>
            <p:ph type="sldNum" sz="quarter" idx="5"/>
          </p:nvPr>
        </p:nvSpPr>
        <p:spPr/>
        <p:txBody>
          <a:bodyPr/>
          <a:lstStyle/>
          <a:p>
            <a:fld id="{BDD02328-8F72-D549-90F1-53B40DF2A0DF}" type="slidenum">
              <a:rPr lang="en-US" smtClean="0"/>
              <a:t>14</a:t>
            </a:fld>
            <a:endParaRPr lang="en-US"/>
          </a:p>
        </p:txBody>
      </p:sp>
    </p:spTree>
    <p:extLst>
      <p:ext uri="{BB962C8B-B14F-4D97-AF65-F5344CB8AC3E}">
        <p14:creationId xmlns:p14="http://schemas.microsoft.com/office/powerpoint/2010/main" val="1562058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one form of evaluation for this forecasting framework, I compared forecasts to a persistence null model which predicts that oxygen concentrations in the future will be equal to the last oxygen measurement. If the forecast is not better than the null model that means the model has effectively no skill, and it is not worth using this model to understand ecosystem processes. However, in this case, my forecasts had lower root mean squared error than the null model at all forecast horizons across all years. </a:t>
            </a:r>
          </a:p>
          <a:p>
            <a:endParaRPr lang="en-US" dirty="0"/>
          </a:p>
          <a:p>
            <a:r>
              <a:rPr lang="en-US" dirty="0"/>
              <a:t>Furthermore, these RMSE values are lower than those reported in previous oxygen modeling studies, indicating that these forecasts do quite well despite using a simple model based on temperature and oxygen alone.</a:t>
            </a:r>
          </a:p>
        </p:txBody>
      </p:sp>
      <p:sp>
        <p:nvSpPr>
          <p:cNvPr id="4" name="Slide Number Placeholder 3"/>
          <p:cNvSpPr>
            <a:spLocks noGrp="1"/>
          </p:cNvSpPr>
          <p:nvPr>
            <p:ph type="sldNum" sz="quarter" idx="5"/>
          </p:nvPr>
        </p:nvSpPr>
        <p:spPr/>
        <p:txBody>
          <a:bodyPr/>
          <a:lstStyle/>
          <a:p>
            <a:fld id="{BDD02328-8F72-D549-90F1-53B40DF2A0DF}" type="slidenum">
              <a:rPr lang="en-US" smtClean="0"/>
              <a:t>15</a:t>
            </a:fld>
            <a:endParaRPr lang="en-US"/>
          </a:p>
        </p:txBody>
      </p:sp>
    </p:spTree>
    <p:extLst>
      <p:ext uri="{BB962C8B-B14F-4D97-AF65-F5344CB8AC3E}">
        <p14:creationId xmlns:p14="http://schemas.microsoft.com/office/powerpoint/2010/main" val="4228220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first part of the presentation was focused on the question: How accurately can we forecast bottom-water oxygen conditions two weeks into the future using only temperature and oxygen measurements? We found that oxygen was predictable within 2 mg/L using a simple process-based model. The simple model structure and low data requirements suggest that this forecasting framework may be able to easily aid in the management of lakes and reservoirs around the world. </a:t>
            </a:r>
          </a:p>
          <a:p>
            <a:endParaRPr lang="en-US" dirty="0"/>
          </a:p>
          <a:p>
            <a:r>
              <a:rPr lang="en-US" dirty="0"/>
              <a:t>Next, we used this forecasting framework to analyze how the relative importance of two drivers may change over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16</a:t>
            </a:fld>
            <a:endParaRPr lang="en-US"/>
          </a:p>
        </p:txBody>
      </p:sp>
    </p:spTree>
    <p:extLst>
      <p:ext uri="{BB962C8B-B14F-4D97-AF65-F5344CB8AC3E}">
        <p14:creationId xmlns:p14="http://schemas.microsoft.com/office/powerpoint/2010/main" val="3329566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dominant drivers of oxygen demand, I took the original model that contained sensitivity to both temperature and oxygen, and I divided it into two separate models. The temperature-only model included temperature as a driver, but not oxygen concentrations, and the oxygen-only model included oxygen as a driver, but not temperature. I then compared the relative performance of forecasts based on each of these models across the six-year time series to assess when each driver is most important</a:t>
            </a:r>
          </a:p>
        </p:txBody>
      </p:sp>
      <p:sp>
        <p:nvSpPr>
          <p:cNvPr id="4" name="Slide Number Placeholder 3"/>
          <p:cNvSpPr>
            <a:spLocks noGrp="1"/>
          </p:cNvSpPr>
          <p:nvPr>
            <p:ph type="sldNum" sz="quarter" idx="5"/>
          </p:nvPr>
        </p:nvSpPr>
        <p:spPr/>
        <p:txBody>
          <a:bodyPr/>
          <a:lstStyle/>
          <a:p>
            <a:fld id="{BDD02328-8F72-D549-90F1-53B40DF2A0DF}" type="slidenum">
              <a:rPr lang="en-US" smtClean="0"/>
              <a:t>17</a:t>
            </a:fld>
            <a:endParaRPr lang="en-US"/>
          </a:p>
        </p:txBody>
      </p:sp>
    </p:spTree>
    <p:extLst>
      <p:ext uri="{BB962C8B-B14F-4D97-AF65-F5344CB8AC3E}">
        <p14:creationId xmlns:p14="http://schemas.microsoft.com/office/powerpoint/2010/main" val="1474890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is very similar to the evaluation plot I showed earlier, with RMSE on the y axis and forecast horizon on the x axis. Here you can see that the temperature only model has a lower RMSE than the oxygen-only model in every year except 2013, and furthermore the temperature only model outperforms the full model in 2014 and 2019. Based on these results, temperature appears to generally play a more important role in determining the rate of oxygen demand than oxygen concentrations. </a:t>
            </a:r>
          </a:p>
        </p:txBody>
      </p:sp>
      <p:sp>
        <p:nvSpPr>
          <p:cNvPr id="4" name="Slide Number Placeholder 3"/>
          <p:cNvSpPr>
            <a:spLocks noGrp="1"/>
          </p:cNvSpPr>
          <p:nvPr>
            <p:ph type="sldNum" sz="quarter" idx="5"/>
          </p:nvPr>
        </p:nvSpPr>
        <p:spPr/>
        <p:txBody>
          <a:bodyPr/>
          <a:lstStyle/>
          <a:p>
            <a:fld id="{BDD02328-8F72-D549-90F1-53B40DF2A0DF}" type="slidenum">
              <a:rPr lang="en-US" smtClean="0"/>
              <a:t>18</a:t>
            </a:fld>
            <a:endParaRPr lang="en-US"/>
          </a:p>
        </p:txBody>
      </p:sp>
    </p:spTree>
    <p:extLst>
      <p:ext uri="{BB962C8B-B14F-4D97-AF65-F5344CB8AC3E}">
        <p14:creationId xmlns:p14="http://schemas.microsoft.com/office/powerpoint/2010/main" val="886178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Despite the fact that temperature does better on average, there are certainly instances where the oxygen-only model outperforms the temperature-only model. To understand more about the circumstances under which each model performs best, I related the relative performance of these models to a variety of other aspects of the reservoir ecosystem, including nutrient concentrations, DOC concentrations, temperature, and oxygen. What came out most strongly is that the temperature only model tends to perform best at high temperatures and low oxygen concentrations, while the oxygen-only model does well at low temperatures and high oxygen concentrations. </a:t>
            </a:r>
          </a:p>
          <a:p>
            <a:pPr rtl="0"/>
            <a:endParaRPr lang="en-US" dirty="0"/>
          </a:p>
          <a:p>
            <a:pPr rtl="0"/>
            <a:r>
              <a:rPr lang="en-US" dirty="0"/>
              <a:t>In this figure, the points show observations from this study, while the background color shows the predictions of a linear model relating relative model performance to temperature and oxygen concentrations. </a:t>
            </a:r>
          </a:p>
          <a:p>
            <a:pPr rtl="0"/>
            <a:endParaRPr lang="en-US" dirty="0"/>
          </a:p>
          <a:p>
            <a:pPr rtl="0"/>
            <a:r>
              <a:rPr lang="en-US" dirty="0"/>
              <a:t>The fact that temperature is a particularly important driver of oxygen demand at high temperatures is intuitive based on the exponential relationship between temperature and oxygen demand. </a:t>
            </a:r>
            <a:r>
              <a:rPr lang="en-US" sz="1200" b="0" i="0" u="none" strike="noStrike" kern="1200" dirty="0">
                <a:solidFill>
                  <a:schemeClr val="tx1"/>
                </a:solidFill>
                <a:effectLst/>
                <a:latin typeface="+mn-lt"/>
                <a:ea typeface="+mn-ea"/>
                <a:cs typeface="+mn-cs"/>
              </a:rPr>
              <a:t>As temperature increases, it exerts an increasingly strong influence over the rate of oxygen demand and quickly becomes essential to include in a model of changing oxygen concentrations. The fact that the oxygen-only model performed better at high oxygen levels when temperatures were low may indicate that on a whole-ecosystem scale, high oxygen concentrations play an important role in enhancing respiration, leading to greater oxygen demand. </a:t>
            </a:r>
            <a:r>
              <a:rPr lang="en-US" dirty="0"/>
              <a:t>This comparison is only possible due to the use of near-term iterative forecasting, which allowed us to repeatedly test these alternative hypotheses as new data comes in. </a:t>
            </a:r>
          </a:p>
        </p:txBody>
      </p:sp>
      <p:sp>
        <p:nvSpPr>
          <p:cNvPr id="4" name="Slide Number Placeholder 3"/>
          <p:cNvSpPr>
            <a:spLocks noGrp="1"/>
          </p:cNvSpPr>
          <p:nvPr>
            <p:ph type="sldNum" sz="quarter" idx="5"/>
          </p:nvPr>
        </p:nvSpPr>
        <p:spPr/>
        <p:txBody>
          <a:bodyPr/>
          <a:lstStyle/>
          <a:p>
            <a:fld id="{BDD02328-8F72-D549-90F1-53B40DF2A0DF}" type="slidenum">
              <a:rPr lang="en-US" smtClean="0"/>
              <a:t>19</a:t>
            </a:fld>
            <a:endParaRPr lang="en-US"/>
          </a:p>
        </p:txBody>
      </p:sp>
    </p:spTree>
    <p:extLst>
      <p:ext uri="{BB962C8B-B14F-4D97-AF65-F5344CB8AC3E}">
        <p14:creationId xmlns:p14="http://schemas.microsoft.com/office/powerpoint/2010/main" val="1220965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In its most basic form, I think of ecological forecasting as using some level of ecological knowledge to develop a forecasting system, which can then be used to advance ecological management. </a:t>
            </a:r>
          </a:p>
          <a:p>
            <a:endParaRPr lang="en-US" dirty="0"/>
          </a:p>
          <a:p>
            <a:r>
              <a:rPr lang="en-US" dirty="0"/>
              <a:t>Through my work, I am really interested in thinking about a third arrow in this diagram, so how we can use forecasting applications as a tool to advance our ecological knowledge. That increased knowledge will then of course allow us to develop better forecasting systems and better management in the future. </a:t>
            </a:r>
          </a:p>
          <a:p>
            <a:endParaRPr lang="en-US" dirty="0"/>
          </a:p>
          <a:p>
            <a:r>
              <a:rPr lang="en-US" dirty="0"/>
              <a:t>So to start off this presentation, I am going to focus a bit on the ecological knowledge gap I am working to fill, </a:t>
            </a:r>
          </a:p>
          <a:p>
            <a:endParaRPr lang="en-US" dirty="0"/>
          </a:p>
          <a:p>
            <a:r>
              <a:rPr lang="en-US" dirty="0"/>
              <a:t>before discussing the forecasting framework I developed, including its management relevance. </a:t>
            </a:r>
          </a:p>
          <a:p>
            <a:endParaRPr lang="en-US" dirty="0"/>
          </a:p>
          <a:p>
            <a:r>
              <a:rPr lang="en-US" dirty="0"/>
              <a:t>Finally, I will circle back to describe how this forecasting system has helped us learn more about the fundamental nature of an ecological process. </a:t>
            </a:r>
          </a:p>
        </p:txBody>
      </p:sp>
      <p:sp>
        <p:nvSpPr>
          <p:cNvPr id="4" name="Slide Number Placeholder 3"/>
          <p:cNvSpPr>
            <a:spLocks noGrp="1"/>
          </p:cNvSpPr>
          <p:nvPr>
            <p:ph type="sldNum" sz="quarter" idx="5"/>
          </p:nvPr>
        </p:nvSpPr>
        <p:spPr/>
        <p:txBody>
          <a:bodyPr/>
          <a:lstStyle/>
          <a:p>
            <a:fld id="{BDD02328-8F72-D549-90F1-53B40DF2A0DF}" type="slidenum">
              <a:rPr lang="en-US" smtClean="0"/>
              <a:t>2</a:t>
            </a:fld>
            <a:endParaRPr lang="en-US"/>
          </a:p>
        </p:txBody>
      </p:sp>
    </p:spTree>
    <p:extLst>
      <p:ext uri="{BB962C8B-B14F-4D97-AF65-F5344CB8AC3E}">
        <p14:creationId xmlns:p14="http://schemas.microsoft.com/office/powerpoint/2010/main" val="646682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project I was really interested in not only developing a forecasting framework that could be used for ecological management, but also thinking about how we can use that forecasting framework to shed light on the underlying processes behind oxygen demand in a drinking water reservoir. </a:t>
            </a:r>
          </a:p>
          <a:p>
            <a:endParaRPr lang="en-US" dirty="0"/>
          </a:p>
          <a:p>
            <a:r>
              <a:rPr lang="en-US" dirty="0"/>
              <a:t>As I have discussed in this presentation, the forecasting system was reasonably successful in predicting future oxygen concentrations two weeks in advance, and temperature was the most important driver of oxygen demand, particularly at high temperatures and low oxygen concentrations. </a:t>
            </a:r>
          </a:p>
          <a:p>
            <a:endParaRPr lang="en-US" dirty="0"/>
          </a:p>
          <a:p>
            <a:r>
              <a:rPr lang="en-US" dirty="0"/>
              <a:t>Near-term ecological forecasting provided a useful framework for answering this ecological question, by allowing for repeated hypothesis testing, data-model fusion, and dynamic model parameters that reflect real-world processes on a whole-ecosystem scale.</a:t>
            </a:r>
          </a:p>
        </p:txBody>
      </p:sp>
      <p:sp>
        <p:nvSpPr>
          <p:cNvPr id="4" name="Slide Number Placeholder 3"/>
          <p:cNvSpPr>
            <a:spLocks noGrp="1"/>
          </p:cNvSpPr>
          <p:nvPr>
            <p:ph type="sldNum" sz="quarter" idx="5"/>
          </p:nvPr>
        </p:nvSpPr>
        <p:spPr/>
        <p:txBody>
          <a:bodyPr/>
          <a:lstStyle/>
          <a:p>
            <a:fld id="{BDD02328-8F72-D549-90F1-53B40DF2A0DF}" type="slidenum">
              <a:rPr lang="en-US" smtClean="0"/>
              <a:t>20</a:t>
            </a:fld>
            <a:endParaRPr lang="en-US"/>
          </a:p>
        </p:txBody>
      </p:sp>
    </p:spTree>
    <p:extLst>
      <p:ext uri="{BB962C8B-B14F-4D97-AF65-F5344CB8AC3E}">
        <p14:creationId xmlns:p14="http://schemas.microsoft.com/office/powerpoint/2010/main" val="404151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the Carey lab for collecting all of these data over the past six years, and the western Virginia water authority for allowing us to do work in their beautiful reservoirs. Thanks everyone for listening, and I’m happy to take any questions!</a:t>
            </a:r>
          </a:p>
        </p:txBody>
      </p:sp>
      <p:sp>
        <p:nvSpPr>
          <p:cNvPr id="4" name="Slide Number Placeholder 3"/>
          <p:cNvSpPr>
            <a:spLocks noGrp="1"/>
          </p:cNvSpPr>
          <p:nvPr>
            <p:ph type="sldNum" sz="quarter" idx="5"/>
          </p:nvPr>
        </p:nvSpPr>
        <p:spPr/>
        <p:txBody>
          <a:bodyPr/>
          <a:lstStyle/>
          <a:p>
            <a:fld id="{852F2286-A7BE-3C45-BF45-D0BE8CAB7BDE}" type="slidenum">
              <a:rPr lang="en-US" smtClean="0"/>
              <a:t>21</a:t>
            </a:fld>
            <a:endParaRPr lang="en-US"/>
          </a:p>
        </p:txBody>
      </p:sp>
    </p:spTree>
    <p:extLst>
      <p:ext uri="{BB962C8B-B14F-4D97-AF65-F5344CB8AC3E}">
        <p14:creationId xmlns:p14="http://schemas.microsoft.com/office/powerpoint/2010/main" val="1841179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23</a:t>
            </a:fld>
            <a:endParaRPr lang="en-US"/>
          </a:p>
        </p:txBody>
      </p:sp>
    </p:spTree>
    <p:extLst>
      <p:ext uri="{BB962C8B-B14F-4D97-AF65-F5344CB8AC3E}">
        <p14:creationId xmlns:p14="http://schemas.microsoft.com/office/powerpoint/2010/main" val="224045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my goal is that this framework can be used to create forecasts, not just hindcasts, to inform management of the reservoir. For that purpose, I have developed an interactive web portal that managers can use to visualize how forecasts have performed in the past and predictions for the future. </a:t>
            </a:r>
          </a:p>
        </p:txBody>
      </p:sp>
      <p:sp>
        <p:nvSpPr>
          <p:cNvPr id="4" name="Slide Number Placeholder 3"/>
          <p:cNvSpPr>
            <a:spLocks noGrp="1"/>
          </p:cNvSpPr>
          <p:nvPr>
            <p:ph type="sldNum" sz="quarter" idx="5"/>
          </p:nvPr>
        </p:nvSpPr>
        <p:spPr/>
        <p:txBody>
          <a:bodyPr/>
          <a:lstStyle/>
          <a:p>
            <a:fld id="{BDD02328-8F72-D549-90F1-53B40DF2A0DF}" type="slidenum">
              <a:rPr lang="en-US" smtClean="0"/>
              <a:t>24</a:t>
            </a:fld>
            <a:endParaRPr lang="en-US"/>
          </a:p>
        </p:txBody>
      </p:sp>
    </p:spTree>
    <p:extLst>
      <p:ext uri="{BB962C8B-B14F-4D97-AF65-F5344CB8AC3E}">
        <p14:creationId xmlns:p14="http://schemas.microsoft.com/office/powerpoint/2010/main" val="561669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take homes here to support temp vs oxygen story w/o emphasizing partitioning</a:t>
            </a:r>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25</a:t>
            </a:fld>
            <a:endParaRPr lang="en-US"/>
          </a:p>
        </p:txBody>
      </p:sp>
    </p:spTree>
    <p:extLst>
      <p:ext uri="{BB962C8B-B14F-4D97-AF65-F5344CB8AC3E}">
        <p14:creationId xmlns:p14="http://schemas.microsoft.com/office/powerpoint/2010/main" val="333571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work is based in reservoirs are critical to understand for several reasons. First, reservoirs are important as a source of freshwater for people around the world. 75% of human water use comes from a combination of rivers, lakes, and reservoirs. Second, reservoirs play a critical role in the global carbon cycle. Each year, reservoirs around the world bury more organic carbon than all ocean sediments. This serves as an important and understudied ecological carbon sink. </a:t>
            </a:r>
          </a:p>
        </p:txBody>
      </p:sp>
      <p:sp>
        <p:nvSpPr>
          <p:cNvPr id="4" name="Slide Number Placeholder 3"/>
          <p:cNvSpPr>
            <a:spLocks noGrp="1"/>
          </p:cNvSpPr>
          <p:nvPr>
            <p:ph type="sldNum" sz="quarter" idx="5"/>
          </p:nvPr>
        </p:nvSpPr>
        <p:spPr/>
        <p:txBody>
          <a:bodyPr/>
          <a:lstStyle/>
          <a:p>
            <a:fld id="{BDD02328-8F72-D549-90F1-53B40DF2A0DF}" type="slidenum">
              <a:rPr lang="en-US" smtClean="0"/>
              <a:t>26</a:t>
            </a:fld>
            <a:endParaRPr lang="en-US"/>
          </a:p>
        </p:txBody>
      </p:sp>
    </p:spTree>
    <p:extLst>
      <p:ext uri="{BB962C8B-B14F-4D97-AF65-F5344CB8AC3E}">
        <p14:creationId xmlns:p14="http://schemas.microsoft.com/office/powerpoint/2010/main" val="3118723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 is worth noting that most previous research that has been done on oxygen demand has been done in small-scale incubations, making it difficult to assess how these factors will interact on the scale of a whole reservoir.</a:t>
            </a:r>
          </a:p>
        </p:txBody>
      </p:sp>
      <p:sp>
        <p:nvSpPr>
          <p:cNvPr id="4" name="Slide Number Placeholder 3"/>
          <p:cNvSpPr>
            <a:spLocks noGrp="1"/>
          </p:cNvSpPr>
          <p:nvPr>
            <p:ph type="sldNum" sz="quarter" idx="5"/>
          </p:nvPr>
        </p:nvSpPr>
        <p:spPr/>
        <p:txBody>
          <a:bodyPr/>
          <a:lstStyle/>
          <a:p>
            <a:fld id="{852F2286-A7BE-3C45-BF45-D0BE8CAB7BDE}" type="slidenum">
              <a:rPr lang="en-US" smtClean="0"/>
              <a:t>27</a:t>
            </a:fld>
            <a:endParaRPr lang="en-US"/>
          </a:p>
        </p:txBody>
      </p:sp>
    </p:spTree>
    <p:extLst>
      <p:ext uri="{BB962C8B-B14F-4D97-AF65-F5344CB8AC3E}">
        <p14:creationId xmlns:p14="http://schemas.microsoft.com/office/powerpoint/2010/main" val="1992034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work is based in reservoirs, so I think it is important to start off by saying that freshwater lakes and reservoirs play an important role in both human well being and global ecological functioning.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75% of human water use comes from a combination of rivers, lakes, and reservoirs, so it is important that we conserve these freshwater resources.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reservoirs play a critical role in the global carbon cycle. Each year, reservoirs around the world bury more organic carbon than all ocean sediments. This serves as an important and understudied ecological carbon sink.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extent to which reservoirs are able to perform either of these important functions relates to the rate of oxygen consumption in the reservoir, which we call oxygen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rates of biological oxygen demand mean that more carbon is being mineralized, increasing GHG production and potentially increasing carbon emissions from reservoirs. High rates of oxygen demand can also cause oxygen concentrations to decrease to the point where you see deteriorating water quality or release of nutrients such as nitrogen and phosphorus which cause harmful algal blooms.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3</a:t>
            </a:fld>
            <a:endParaRPr lang="en-US"/>
          </a:p>
        </p:txBody>
      </p:sp>
    </p:spTree>
    <p:extLst>
      <p:ext uri="{BB962C8B-B14F-4D97-AF65-F5344CB8AC3E}">
        <p14:creationId xmlns:p14="http://schemas.microsoft.com/office/powerpoint/2010/main" val="2490549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a variety of factors can influence the rate of oxygen demand, including temperature and oxygen concentrations. </a:t>
            </a:r>
          </a:p>
          <a:p>
            <a:endParaRPr lang="en-US" dirty="0"/>
          </a:p>
          <a:p>
            <a:r>
              <a:rPr lang="en-US" dirty="0"/>
              <a:t>Temperature increases oxygen demand by accelerating biological and chemical processes that consume oxygen, </a:t>
            </a:r>
          </a:p>
          <a:p>
            <a:endParaRPr lang="en-US" dirty="0"/>
          </a:p>
          <a:p>
            <a:r>
              <a:rPr lang="en-US" dirty="0"/>
              <a:t>likewise increased oxygen availability can accelerate diffusion of oxygen into anoxic sediment and release oxygen limitation of bacterial respiration, all increasing the rate of oxygen demand </a:t>
            </a:r>
          </a:p>
        </p:txBody>
      </p:sp>
      <p:sp>
        <p:nvSpPr>
          <p:cNvPr id="4" name="Slide Number Placeholder 3"/>
          <p:cNvSpPr>
            <a:spLocks noGrp="1"/>
          </p:cNvSpPr>
          <p:nvPr>
            <p:ph type="sldNum" sz="quarter" idx="5"/>
          </p:nvPr>
        </p:nvSpPr>
        <p:spPr/>
        <p:txBody>
          <a:bodyPr/>
          <a:lstStyle/>
          <a:p>
            <a:fld id="{BDD02328-8F72-D549-90F1-53B40DF2A0DF}" type="slidenum">
              <a:rPr lang="en-US" smtClean="0"/>
              <a:t>4</a:t>
            </a:fld>
            <a:endParaRPr lang="en-US"/>
          </a:p>
        </p:txBody>
      </p:sp>
    </p:spTree>
    <p:extLst>
      <p:ext uri="{BB962C8B-B14F-4D97-AF65-F5344CB8AC3E}">
        <p14:creationId xmlns:p14="http://schemas.microsoft.com/office/powerpoint/2010/main" val="143383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difficult to predict how the rate of oxygen demand will change over time in a given body of water, in part because changes in climate and land use are having divergent effects on oxygen demand. </a:t>
            </a:r>
          </a:p>
          <a:p>
            <a:endParaRPr lang="en-US" dirty="0"/>
          </a:p>
          <a:p>
            <a:r>
              <a:rPr lang="en-US" dirty="0"/>
              <a:t>Water temperatures in the upper layer of a lake or reservoir are generally increasing around the world, potentially increasing the rate of oxygen demand and decreasing oxygen concentrations. </a:t>
            </a:r>
          </a:p>
          <a:p>
            <a:endParaRPr lang="en-US" dirty="0"/>
          </a:p>
          <a:p>
            <a:r>
              <a:rPr lang="en-US" dirty="0"/>
              <a:t>At the same time, bottom-water temperatures are generally decreasing as a result of increased shading from dissolved organic carbon, which would decrease the rate of oxygen demand and lead to higher oxygen concentrations. </a:t>
            </a:r>
          </a:p>
          <a:p>
            <a:endParaRPr lang="en-US" dirty="0"/>
          </a:p>
          <a:p>
            <a:r>
              <a:rPr lang="en-US" dirty="0"/>
              <a:t>Finally, increased storm frequency and intensity can directly increase oxygen concentrations in lakes and reservoirs</a:t>
            </a:r>
          </a:p>
          <a:p>
            <a:endParaRPr lang="en-US" dirty="0"/>
          </a:p>
          <a:p>
            <a:r>
              <a:rPr lang="en-US" dirty="0"/>
              <a:t>In light of these heterogeneous changes, it is important that we understand the relative importance of temperature and oxygen concentrations as drivers as oxygen demand, so that we can predict how water quality and carbon cycling in reservoirs, will change over time.</a:t>
            </a:r>
          </a:p>
        </p:txBody>
      </p:sp>
      <p:sp>
        <p:nvSpPr>
          <p:cNvPr id="4" name="Slide Number Placeholder 3"/>
          <p:cNvSpPr>
            <a:spLocks noGrp="1"/>
          </p:cNvSpPr>
          <p:nvPr>
            <p:ph type="sldNum" sz="quarter" idx="5"/>
          </p:nvPr>
        </p:nvSpPr>
        <p:spPr/>
        <p:txBody>
          <a:bodyPr/>
          <a:lstStyle/>
          <a:p>
            <a:fld id="{BDD02328-8F72-D549-90F1-53B40DF2A0DF}" type="slidenum">
              <a:rPr lang="en-US" smtClean="0"/>
              <a:t>5</a:t>
            </a:fld>
            <a:endParaRPr lang="en-US"/>
          </a:p>
        </p:txBody>
      </p:sp>
    </p:spTree>
    <p:extLst>
      <p:ext uri="{BB962C8B-B14F-4D97-AF65-F5344CB8AC3E}">
        <p14:creationId xmlns:p14="http://schemas.microsoft.com/office/powerpoint/2010/main" val="3976322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twice*</a:t>
            </a:r>
          </a:p>
          <a:p>
            <a:r>
              <a:rPr lang="en-US" dirty="0"/>
              <a:t>In this study we aimed to answer two questions: first, </a:t>
            </a:r>
          </a:p>
          <a:p>
            <a:endParaRPr lang="en-US" dirty="0"/>
          </a:p>
          <a:p>
            <a:r>
              <a:rPr lang="en-US" dirty="0"/>
              <a:t>how accurately can we forecast hypolimnetic oxygen conditions two weeks into the future using temperature and oxygen profiles? </a:t>
            </a:r>
          </a:p>
          <a:p>
            <a:endParaRPr lang="en-US" dirty="0"/>
          </a:p>
          <a:p>
            <a:r>
              <a:rPr lang="en-US" dirty="0"/>
              <a:t>Answering this question would enable preventative management of reservoir ecosystems, as managers can take steps to prepare for or prevent the water quality problems that arise when oxygen concentrations decrease. Furthermore, temperature and oxygen are commonly measured in lakes and reservoirs around the world, and creating a model based on only these two variables would address a widely cited need for oxygen models that don’t require extensive data collection, or data with high latency including dissolved organic carbon and nutrient concentrations.</a:t>
            </a:r>
          </a:p>
          <a:p>
            <a:endParaRPr lang="en-US" dirty="0"/>
          </a:p>
          <a:p>
            <a:r>
              <a:rPr lang="en-US" dirty="0"/>
              <a:t>The second question I aimed to address is: how does the relative importance of temperature and oxygen as drivers of hypolimnetic oxygen demand change over time? </a:t>
            </a:r>
          </a:p>
          <a:p>
            <a:endParaRPr lang="en-US" dirty="0"/>
          </a:p>
          <a:p>
            <a:r>
              <a:rPr lang="en-US" dirty="0"/>
              <a:t>Near-term ecological forecasting provided a useful framework for answering this fundamental ecological question, by allowing for repeated hypothesis testing, data-model fusion that combined the strengths of data availability and existing knowledge incorporated in a model, and dynamic model parameters that reflect real-world processes on a whole ecosystem scale</a:t>
            </a:r>
          </a:p>
          <a:p>
            <a:endParaRPr lang="en-US" dirty="0"/>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6</a:t>
            </a:fld>
            <a:endParaRPr lang="en-US"/>
          </a:p>
        </p:txBody>
      </p:sp>
    </p:spTree>
    <p:extLst>
      <p:ext uri="{BB962C8B-B14F-4D97-AF65-F5344CB8AC3E}">
        <p14:creationId xmlns:p14="http://schemas.microsoft.com/office/powerpoint/2010/main" val="536428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develop my forecasting framework, I used historical time series data from Falling Creek Reservoir, located in southwest Virginia. </a:t>
            </a:r>
          </a:p>
          <a:p>
            <a:endParaRPr lang="en-US" dirty="0"/>
          </a:p>
          <a:p>
            <a:r>
              <a:rPr lang="en-US" dirty="0"/>
              <a:t>Falling Creek is equipped with an oxygenation system that can add oxygen to bottom waters of the reservoir without decreasing thermal stability. The oxygenation system operates at the bottom of the reservoir, but in this photo on the bottom here we had a perfect photo opportunity when we brought the system up to the surface for maintenance. Oxygenation can be turned on an off on demand by scientists and managers, as shown in the picture above. </a:t>
            </a:r>
          </a:p>
          <a:p>
            <a:endParaRPr lang="en-US" dirty="0"/>
          </a:p>
          <a:p>
            <a:r>
              <a:rPr lang="en-US" dirty="0"/>
              <a:t>Starting in 2013, this oxygenation system has been operated on a variable schedule, providing a perfect dataset that disentangles seasonal correlations between oxygen concentrations and temperatures, helping us isolate the separate impacts of oxygen and temperature on oxygen demand.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B15869-3815-8840-8D7D-BDC2DF82C6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76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developed my forecasting system based on a simple, process-based model. In this model, Oxygen at time t is equal to oxygen at time t-1 plus oxygen addition by the hypolimnetic oxygenation system and minus oxygen consumed through demand.</a:t>
            </a:r>
          </a:p>
          <a:p>
            <a:endParaRPr lang="en-US" dirty="0"/>
          </a:p>
          <a:p>
            <a:r>
              <a:rPr lang="en-US" dirty="0"/>
              <a:t>Oxygen demand was modeled using a coefficient that can vary over the course of the summer, an exponential term for temperature, and </a:t>
            </a:r>
            <a:r>
              <a:rPr lang="en-US" dirty="0" err="1"/>
              <a:t>monod</a:t>
            </a:r>
            <a:r>
              <a:rPr lang="en-US" dirty="0"/>
              <a:t> kinetics for dissolved oxygen. The model also includes a scalar increase in oxygen demand when the oxygenation system is activated which has been documented in other studies and results from increased turbulence at the sediment water interface. </a:t>
            </a:r>
          </a:p>
        </p:txBody>
      </p:sp>
      <p:sp>
        <p:nvSpPr>
          <p:cNvPr id="4" name="Slide Number Placeholder 3"/>
          <p:cNvSpPr>
            <a:spLocks noGrp="1"/>
          </p:cNvSpPr>
          <p:nvPr>
            <p:ph type="sldNum" sz="quarter" idx="5"/>
          </p:nvPr>
        </p:nvSpPr>
        <p:spPr/>
        <p:txBody>
          <a:bodyPr/>
          <a:lstStyle/>
          <a:p>
            <a:fld id="{BDD02328-8F72-D549-90F1-53B40DF2A0DF}" type="slidenum">
              <a:rPr lang="en-US" smtClean="0"/>
              <a:t>8</a:t>
            </a:fld>
            <a:endParaRPr lang="en-US"/>
          </a:p>
        </p:txBody>
      </p:sp>
    </p:spTree>
    <p:extLst>
      <p:ext uri="{BB962C8B-B14F-4D97-AF65-F5344CB8AC3E}">
        <p14:creationId xmlns:p14="http://schemas.microsoft.com/office/powerpoint/2010/main" val="1522627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1201AF9-A1D9-DF4E-B2B9-AF7E87AF2DA4}"/>
              </a:ext>
            </a:extLst>
          </p:cNvPr>
          <p:cNvSpPr>
            <a:spLocks noGrp="1"/>
          </p:cNvSpPr>
          <p:nvPr>
            <p:ph type="body" idx="1"/>
          </p:nvPr>
        </p:nvSpPr>
        <p:spPr/>
        <p:txBody>
          <a:bodyPr/>
          <a:lstStyle/>
          <a:p>
            <a:r>
              <a:rPr lang="en-US" dirty="0"/>
              <a:t>I used this model to develop iterative forecasts over six years of data. Forecasts were developed retroactively, but they only use data that was available at date of the forecast. </a:t>
            </a:r>
          </a:p>
          <a:p>
            <a:endParaRPr lang="en-US" dirty="0"/>
          </a:p>
          <a:p>
            <a:r>
              <a:rPr lang="en-US" dirty="0"/>
              <a:t>The first step in this iterative forecasting workflow was to create 14-day ensemble forecasts of dissolved oxygen. In this study, I used 100 ensemble members, and variation between those ensemble members resulted from stochastically generated initial conditions, drivers, parameters, and process error. </a:t>
            </a:r>
          </a:p>
          <a:p>
            <a:endParaRPr lang="en-US" dirty="0"/>
          </a:p>
          <a:p>
            <a:r>
              <a:rPr lang="en-US" dirty="0"/>
              <a:t>I think the easiest way to visualize how we created 14-day predictions is through this table. Imagine we took oxygen and temperature measurements today, and we want to know what the oxygen concentration will be 14 days in the future. For the sake of this study, we assumed that the oxygenation pattern is known in advance, because the system can be manipulated on demand by scientists and managers. </a:t>
            </a:r>
          </a:p>
          <a:p>
            <a:endParaRPr lang="en-US" dirty="0"/>
          </a:p>
          <a:p>
            <a:r>
              <a:rPr lang="en-US" dirty="0"/>
              <a:t>Using oxygen, temperature, and oxygenation today, we can model what oxygen concentrations will be tomorrow. To predict oxygen two days in the future we also need to know the temperature today, so we forecasted temperature using a very simple linear increase from the previous day, with the slope of that increase equal to the average increase in temperature in a training dataset. Following the same pattern, we can then create predictions two days in the future and so on until we have a prediction for day 14. </a:t>
            </a:r>
          </a:p>
          <a:p>
            <a:endParaRPr lang="en-US" dirty="0"/>
          </a:p>
          <a:p>
            <a:r>
              <a:rPr lang="en-US" dirty="0"/>
              <a:t>The next day, our forecasting workflow, checks if new observations are available. If so, it uses the ensemble </a:t>
            </a:r>
            <a:r>
              <a:rPr lang="en-US" dirty="0" err="1"/>
              <a:t>kalman</a:t>
            </a:r>
            <a:r>
              <a:rPr lang="en-US" dirty="0"/>
              <a:t> filter to assimilate that observation, updating the current temperature and amount of oxygen in the reservoir, and adjusting parameters based on which ensemble members created the most accurate forecasts. Finally, the cycle repeats, with the forecasting framework making a new 14-day ensemble forecast</a:t>
            </a:r>
          </a:p>
          <a:p>
            <a:endParaRPr lang="en-US" dirty="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B1EA-CDAD-B94D-8D72-37B42899D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F9221B-EE20-EA4F-8AB1-21F6D66688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325997-70AB-7D47-BAC4-0FBDFEB47D4F}"/>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5" name="Footer Placeholder 4">
            <a:extLst>
              <a:ext uri="{FF2B5EF4-FFF2-40B4-BE49-F238E27FC236}">
                <a16:creationId xmlns:a16="http://schemas.microsoft.com/office/drawing/2014/main" id="{9781D00A-1D4A-A54A-9FBA-870E50ECB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9456A-A1C0-D746-A7E7-6EE08FFEA2F3}"/>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972048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D6FA-AC71-334D-A0C7-993898E373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BAE5CE-C655-714F-B502-721B06617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DD14C-0F8E-944A-8EFE-A6252FE6EC94}"/>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5" name="Footer Placeholder 4">
            <a:extLst>
              <a:ext uri="{FF2B5EF4-FFF2-40B4-BE49-F238E27FC236}">
                <a16:creationId xmlns:a16="http://schemas.microsoft.com/office/drawing/2014/main" id="{B4A47280-F401-7F4C-94DF-602F9037C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E6161-CFCB-0448-8B07-72BDD655C3B8}"/>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41029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E0FF2-2BFF-1440-B2B8-EDE7493E13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66CE63-253D-2E48-895F-F98B01B4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56E3A-57D5-9941-AC4E-2F34270F9931}"/>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5" name="Footer Placeholder 4">
            <a:extLst>
              <a:ext uri="{FF2B5EF4-FFF2-40B4-BE49-F238E27FC236}">
                <a16:creationId xmlns:a16="http://schemas.microsoft.com/office/drawing/2014/main" id="{ADD21FC5-FFF2-6040-81C5-4ED8EDEF0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E29CA-8720-D745-B8FB-ADA7A64DA2B3}"/>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51445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7051-CE0C-524F-9D75-4A58D910A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56A2C-CCF2-A04A-ACAC-327BFD7E08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774017-7539-024F-9F50-F26F6F737C0C}"/>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5" name="Footer Placeholder 4">
            <a:extLst>
              <a:ext uri="{FF2B5EF4-FFF2-40B4-BE49-F238E27FC236}">
                <a16:creationId xmlns:a16="http://schemas.microsoft.com/office/drawing/2014/main" id="{8739B18A-9E91-944B-A40A-DAAE9FF77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6E1C3-6492-074D-B924-E9AB6DFF692C}"/>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45788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762B-0C1B-344F-A1BC-E16C5DC1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8DB7D3-4F3E-CB4E-9542-BB6CFAF30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476233-3AC9-DF48-9066-74E27CC76377}"/>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5" name="Footer Placeholder 4">
            <a:extLst>
              <a:ext uri="{FF2B5EF4-FFF2-40B4-BE49-F238E27FC236}">
                <a16:creationId xmlns:a16="http://schemas.microsoft.com/office/drawing/2014/main" id="{6617DC72-6C67-8A4B-8A20-F84FF4762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EC757D-7C37-AA45-8C39-90952F67165E}"/>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811278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2F1D-10F0-EF4A-B585-B49F39CB0C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33EE52-FE43-9740-99E2-D87B094B73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39F8FA-79A9-C948-875A-C0BD77652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1C8921-F644-F645-BA26-91F372152DF2}"/>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6" name="Footer Placeholder 5">
            <a:extLst>
              <a:ext uri="{FF2B5EF4-FFF2-40B4-BE49-F238E27FC236}">
                <a16:creationId xmlns:a16="http://schemas.microsoft.com/office/drawing/2014/main" id="{26052820-A90A-3447-8839-AF7A13B3B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5689A-138E-A74D-86E7-9A8D1DB38D4F}"/>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284582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66D44-1D60-7847-B3DB-3A417D943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7B2657-8969-E544-BDF9-1959EAB65B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65E550-FA7C-1D41-B005-7A9BED13C8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ED006-E857-3245-83A1-62EA413E11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028094-BD6B-BD43-8877-E18DCB2570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22AFEA-9A93-E046-A9B3-11AA9067476A}"/>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8" name="Footer Placeholder 7">
            <a:extLst>
              <a:ext uri="{FF2B5EF4-FFF2-40B4-BE49-F238E27FC236}">
                <a16:creationId xmlns:a16="http://schemas.microsoft.com/office/drawing/2014/main" id="{903B0EBE-57C9-BB49-A143-C232B11DCD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172DEE-54DA-074D-A921-4BC9B326A2D1}"/>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70863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5B3D-5E47-8C49-900B-6841BED79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ABCDB7-C3E8-9541-84F7-46120D0096E3}"/>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4" name="Footer Placeholder 3">
            <a:extLst>
              <a:ext uri="{FF2B5EF4-FFF2-40B4-BE49-F238E27FC236}">
                <a16:creationId xmlns:a16="http://schemas.microsoft.com/office/drawing/2014/main" id="{409E5656-F303-E641-A45F-D7A33A08CD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A5E94B-C276-F548-93B9-4CBB8052121E}"/>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62982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0DB51F-E83F-FB47-BF8D-D028720E89FC}"/>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3" name="Footer Placeholder 2">
            <a:extLst>
              <a:ext uri="{FF2B5EF4-FFF2-40B4-BE49-F238E27FC236}">
                <a16:creationId xmlns:a16="http://schemas.microsoft.com/office/drawing/2014/main" id="{D75BDE6C-796E-124A-8E06-D70B949A1C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C96399-50FF-5446-94DC-634337E5D7A2}"/>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420504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7CEE-EDC2-894F-A400-862828910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07E0E7-900C-ED43-B58B-18E973F38A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EBB4AF-E588-0641-8FEA-F96862C56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99F115-3CD0-F346-9760-594B0CDCAFE5}"/>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6" name="Footer Placeholder 5">
            <a:extLst>
              <a:ext uri="{FF2B5EF4-FFF2-40B4-BE49-F238E27FC236}">
                <a16:creationId xmlns:a16="http://schemas.microsoft.com/office/drawing/2014/main" id="{D0F70E73-C557-2A47-85E1-B2B49EE0E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F91C4-9EAE-4645-92DF-6C11EF568832}"/>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2947662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2DDE1-356E-1347-ABF1-745F072D3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8AD8AA-3A0A-4E4D-8FC1-D9F7427F86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0A37F-764F-804B-8BFF-AECA279BB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55916-F982-8C4D-8310-3C8C83F47A66}"/>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6" name="Footer Placeholder 5">
            <a:extLst>
              <a:ext uri="{FF2B5EF4-FFF2-40B4-BE49-F238E27FC236}">
                <a16:creationId xmlns:a16="http://schemas.microsoft.com/office/drawing/2014/main" id="{EC0BC905-C4FC-0F4E-A478-B91818723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354C3-54EB-8B42-AF58-880FF8822F08}"/>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39345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868F92-DF59-D64D-9C4D-7385C6898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3A96306-3AE1-AE43-820C-3D7309E530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09B297-5E7D-9644-909F-2452A79491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0C6E288C-1BA9-D54A-A216-07343E9938BA}" type="datetimeFigureOut">
              <a:rPr lang="en-US" smtClean="0"/>
              <a:pPr/>
              <a:t>6/7/21</a:t>
            </a:fld>
            <a:endParaRPr lang="en-US" dirty="0"/>
          </a:p>
        </p:txBody>
      </p:sp>
      <p:sp>
        <p:nvSpPr>
          <p:cNvPr id="5" name="Footer Placeholder 4">
            <a:extLst>
              <a:ext uri="{FF2B5EF4-FFF2-40B4-BE49-F238E27FC236}">
                <a16:creationId xmlns:a16="http://schemas.microsoft.com/office/drawing/2014/main" id="{D952E577-25FA-B344-9755-53E5556D7C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01FFFBF-C455-7140-9AD0-33D5433A48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11E032B1-4F72-8C49-AA36-D276D6AEF0B9}" type="slidenum">
              <a:rPr lang="en-US" smtClean="0"/>
              <a:pPr/>
              <a:t>‹#›</a:t>
            </a:fld>
            <a:endParaRPr lang="en-US" dirty="0"/>
          </a:p>
        </p:txBody>
      </p:sp>
    </p:spTree>
    <p:extLst>
      <p:ext uri="{BB962C8B-B14F-4D97-AF65-F5344CB8AC3E}">
        <p14:creationId xmlns:p14="http://schemas.microsoft.com/office/powerpoint/2010/main" val="4105882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11" Type="http://schemas.openxmlformats.org/officeDocument/2006/relationships/image" Target="../media/image60.png"/><Relationship Id="rId5" Type="http://schemas.openxmlformats.org/officeDocument/2006/relationships/image" Target="../media/image37.png"/><Relationship Id="rId10" Type="http://schemas.openxmlformats.org/officeDocument/2006/relationships/image" Target="../media/image59.png"/><Relationship Id="rId4" Type="http://schemas.openxmlformats.org/officeDocument/2006/relationships/image" Target="../media/image30.sv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image" Target="../media/image37.jpeg"/><Relationship Id="rId7" Type="http://schemas.microsoft.com/office/2007/relationships/hdphoto" Target="../media/hdphoto4.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9.tiff"/><Relationship Id="rId10" Type="http://schemas.microsoft.com/office/2007/relationships/hdphoto" Target="../media/hdphoto5.wdp"/><Relationship Id="rId4" Type="http://schemas.openxmlformats.org/officeDocument/2006/relationships/image" Target="../media/image38.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1.svg"/><Relationship Id="rId7" Type="http://schemas.openxmlformats.org/officeDocument/2006/relationships/image" Target="../media/image9.svg"/><Relationship Id="rId12"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6.png"/><Relationship Id="rId5" Type="http://schemas.openxmlformats.org/officeDocument/2006/relationships/image" Target="../media/image13.svg"/><Relationship Id="rId10" Type="http://schemas.openxmlformats.org/officeDocument/2006/relationships/image" Target="../media/image15.svg"/><Relationship Id="rId4" Type="http://schemas.openxmlformats.org/officeDocument/2006/relationships/image" Target="../media/image12.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sv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svg"/><Relationship Id="rId3" Type="http://schemas.openxmlformats.org/officeDocument/2006/relationships/notesSlide" Target="../notesSlides/notesSlide5.xml"/><Relationship Id="rId7" Type="http://schemas.openxmlformats.org/officeDocument/2006/relationships/image" Target="../media/image15.svg"/><Relationship Id="rId12"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4.png"/><Relationship Id="rId11" Type="http://schemas.openxmlformats.org/officeDocument/2006/relationships/image" Target="../media/image11.svg"/><Relationship Id="rId5" Type="http://schemas.openxmlformats.org/officeDocument/2006/relationships/image" Target="../media/image13.svg"/><Relationship Id="rId15" Type="http://schemas.openxmlformats.org/officeDocument/2006/relationships/image" Target="../media/image21.sv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8" Type="http://schemas.openxmlformats.org/officeDocument/2006/relationships/image" Target="../media/image25.jpeg"/><Relationship Id="rId13" Type="http://schemas.microsoft.com/office/2007/relationships/hdphoto" Target="../media/hdphoto4.wdp"/><Relationship Id="rId3" Type="http://schemas.openxmlformats.org/officeDocument/2006/relationships/notesSlide" Target="../notesSlides/notesSlide7.xml"/><Relationship Id="rId7" Type="http://schemas.openxmlformats.org/officeDocument/2006/relationships/image" Target="../media/image24.jpeg"/><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3.png"/><Relationship Id="rId11" Type="http://schemas.microsoft.com/office/2007/relationships/hdphoto" Target="../media/hdphoto3.wdp"/><Relationship Id="rId5" Type="http://schemas.microsoft.com/office/2007/relationships/hdphoto" Target="../media/hdphoto2.wdp"/><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jpg"/></Relationships>
</file>

<file path=ppt/slides/_rels/slide8.xml.rels><?xml version="1.0" encoding="UTF-8" standalone="yes"?>
<Relationships xmlns="http://schemas.openxmlformats.org/package/2006/relationships"><Relationship Id="rId13" Type="http://schemas.openxmlformats.org/officeDocument/2006/relationships/image" Target="../media/image31.png"/><Relationship Id="rId3" Type="http://schemas.openxmlformats.org/officeDocument/2006/relationships/notesSlide" Target="../notesSlides/notesSlide8.xml"/><Relationship Id="rId12"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ng bridge over some water&#10;&#10;Description automatically generated">
            <a:extLst>
              <a:ext uri="{FF2B5EF4-FFF2-40B4-BE49-F238E27FC236}">
                <a16:creationId xmlns:a16="http://schemas.microsoft.com/office/drawing/2014/main" id="{6B66BDC0-3D6A-5E4B-94CB-B620E1D87CB0}"/>
              </a:ext>
            </a:extLst>
          </p:cNvPr>
          <p:cNvPicPr>
            <a:picLocks noChangeAspect="1"/>
          </p:cNvPicPr>
          <p:nvPr/>
        </p:nvPicPr>
        <p:blipFill rotWithShape="1">
          <a:blip r:embed="rId3"/>
          <a:srcRect t="10480" b="14520"/>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1F59744-E992-C54F-B2EA-9C1F79A37EEA}"/>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sp>
        <p:nvSpPr>
          <p:cNvPr id="5" name="Rectangle 4">
            <a:extLst>
              <a:ext uri="{FF2B5EF4-FFF2-40B4-BE49-F238E27FC236}">
                <a16:creationId xmlns:a16="http://schemas.microsoft.com/office/drawing/2014/main" id="{1D0C8A41-F503-5543-8927-6C169784206C}"/>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pic>
        <p:nvPicPr>
          <p:cNvPr id="8" name="Picture 7">
            <a:extLst>
              <a:ext uri="{FF2B5EF4-FFF2-40B4-BE49-F238E27FC236}">
                <a16:creationId xmlns:a16="http://schemas.microsoft.com/office/drawing/2014/main" id="{4EFAC9ED-A933-E24C-B813-E098BAADFCA9}"/>
              </a:ext>
            </a:extLst>
          </p:cNvPr>
          <p:cNvPicPr>
            <a:picLocks noChangeAspect="1"/>
          </p:cNvPicPr>
          <p:nvPr/>
        </p:nvPicPr>
        <p:blipFill>
          <a:blip r:embed="rId4"/>
          <a:stretch>
            <a:fillRect/>
          </a:stretch>
        </p:blipFill>
        <p:spPr>
          <a:xfrm>
            <a:off x="8950557" y="5623473"/>
            <a:ext cx="657900" cy="657900"/>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7B62DA4E-714D-5746-9EAE-D9E8B34E0B41}"/>
              </a:ext>
            </a:extLst>
          </p:cNvPr>
          <p:cNvSpPr txBox="1"/>
          <p:nvPr/>
        </p:nvSpPr>
        <p:spPr>
          <a:xfrm>
            <a:off x="8129245" y="6281373"/>
            <a:ext cx="1585690" cy="369332"/>
          </a:xfrm>
          <a:prstGeom prst="rect">
            <a:avLst/>
          </a:prstGeom>
          <a:noFill/>
        </p:spPr>
        <p:txBody>
          <a:bodyPr wrap="none" rtlCol="0">
            <a:spAutoFit/>
          </a:bodyPr>
          <a:lstStyle/>
          <a:p>
            <a:pPr algn="r"/>
            <a:r>
              <a:rPr lang="en-US" dirty="0">
                <a:latin typeface="Century Gothic" panose="020B0502020202020204" pitchFamily="34" charset="0"/>
              </a:rPr>
              <a:t>@</a:t>
            </a:r>
            <a:r>
              <a:rPr lang="en-US" dirty="0" err="1">
                <a:latin typeface="Century Gothic" panose="020B0502020202020204" pitchFamily="34" charset="0"/>
              </a:rPr>
              <a:t>lewis_lakes</a:t>
            </a:r>
            <a:endParaRPr lang="en-US" dirty="0">
              <a:latin typeface="Century Gothic" panose="020B0502020202020204" pitchFamily="34" charset="0"/>
            </a:endParaRPr>
          </a:p>
        </p:txBody>
      </p:sp>
      <p:pic>
        <p:nvPicPr>
          <p:cNvPr id="10" name="Picture 9">
            <a:extLst>
              <a:ext uri="{FF2B5EF4-FFF2-40B4-BE49-F238E27FC236}">
                <a16:creationId xmlns:a16="http://schemas.microsoft.com/office/drawing/2014/main" id="{8E8517B4-2651-EF4A-8B08-046CBACFD421}"/>
              </a:ext>
            </a:extLst>
          </p:cNvPr>
          <p:cNvPicPr>
            <a:picLocks noChangeAspect="1"/>
          </p:cNvPicPr>
          <p:nvPr/>
        </p:nvPicPr>
        <p:blipFill rotWithShape="1">
          <a:blip r:embed="rId5"/>
          <a:srcRect l="12735" t="17626" r="10666" b="20366"/>
          <a:stretch/>
        </p:blipFill>
        <p:spPr>
          <a:xfrm>
            <a:off x="9840686" y="5623473"/>
            <a:ext cx="2006248" cy="1027232"/>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47E7B41B-455E-8744-A0A3-00359C2AEAC6}"/>
              </a:ext>
            </a:extLst>
          </p:cNvPr>
          <p:cNvSpPr>
            <a:spLocks noGrp="1"/>
          </p:cNvSpPr>
          <p:nvPr>
            <p:ph type="ctrTitle"/>
          </p:nvPr>
        </p:nvSpPr>
        <p:spPr>
          <a:xfrm>
            <a:off x="464457" y="235686"/>
            <a:ext cx="9144000" cy="2071448"/>
          </a:xfrm>
          <a:solidFill>
            <a:schemeClr val="bg1"/>
          </a:solidFill>
          <a:ln w="38100">
            <a:solidFill>
              <a:srgbClr val="404040"/>
            </a:solidFill>
          </a:ln>
        </p:spPr>
        <p:txBody>
          <a:bodyPr lIns="274320" rIns="274320" anchor="ctr">
            <a:normAutofit/>
          </a:bodyPr>
          <a:lstStyle/>
          <a:p>
            <a:pPr algn="l"/>
            <a:r>
              <a:rPr lang="en-US" sz="2400" dirty="0">
                <a:effectLst>
                  <a:outerShdw blurRad="50800" dist="38100" dir="2700000" algn="tl" rotWithShape="0">
                    <a:prstClr val="black">
                      <a:alpha val="40000"/>
                    </a:prstClr>
                  </a:outerShdw>
                </a:effectLst>
                <a:latin typeface="Century Gothic" panose="020B0502020202020204" pitchFamily="34" charset="0"/>
              </a:rPr>
              <a:t>NEAR-TERM, ITERATIVE FORECASTS HIGHLIGHT THE RELATIVE IMPORTANCE OF TWO DRIVERS FOR DYNAMIC OXYGEN CONCENTRATIONS IN A DRINKING WATER RESERVOIR</a:t>
            </a:r>
            <a:br>
              <a:rPr lang="en-US" sz="2400" dirty="0">
                <a:effectLst>
                  <a:outerShdw blurRad="50800" dist="38100" dir="2700000" algn="tl" rotWithShape="0">
                    <a:prstClr val="black">
                      <a:alpha val="40000"/>
                    </a:prstClr>
                  </a:outerShdw>
                </a:effectLst>
                <a:latin typeface="Century Gothic" panose="020B0502020202020204" pitchFamily="34" charset="0"/>
              </a:rPr>
            </a:br>
            <a:r>
              <a:rPr lang="en-US" sz="800" dirty="0">
                <a:effectLst>
                  <a:outerShdw blurRad="50800" dist="38100" dir="2700000" algn="tl" rotWithShape="0">
                    <a:prstClr val="black">
                      <a:alpha val="40000"/>
                    </a:prstClr>
                  </a:outerShdw>
                </a:effectLst>
                <a:latin typeface="Century Gothic" panose="020B0502020202020204" pitchFamily="34" charset="0"/>
              </a:rPr>
              <a:t> </a:t>
            </a:r>
            <a:br>
              <a:rPr lang="en-US" sz="2400" dirty="0">
                <a:effectLst>
                  <a:outerShdw blurRad="50800" dist="38100" dir="2700000" algn="tl" rotWithShape="0">
                    <a:prstClr val="black">
                      <a:alpha val="40000"/>
                    </a:prstClr>
                  </a:outerShdw>
                </a:effectLst>
                <a:latin typeface="Century Gothic" panose="020B0502020202020204" pitchFamily="34" charset="0"/>
              </a:rPr>
            </a:br>
            <a:r>
              <a:rPr lang="en-US" sz="1800" dirty="0">
                <a:solidFill>
                  <a:srgbClr val="436CA9"/>
                </a:solidFill>
                <a:latin typeface="Century Gothic" panose="020B0502020202020204" pitchFamily="34" charset="0"/>
              </a:rPr>
              <a:t>Abigail Lewis, Mary Lofton, Ryan McClure, Whitney </a:t>
            </a:r>
            <a:r>
              <a:rPr lang="en-US" sz="1800" dirty="0" err="1">
                <a:solidFill>
                  <a:srgbClr val="436CA9"/>
                </a:solidFill>
                <a:latin typeface="Century Gothic" panose="020B0502020202020204" pitchFamily="34" charset="0"/>
              </a:rPr>
              <a:t>Woelmer</a:t>
            </a:r>
            <a:r>
              <a:rPr lang="en-US" sz="1800" dirty="0">
                <a:solidFill>
                  <a:srgbClr val="436CA9"/>
                </a:solidFill>
                <a:latin typeface="Century Gothic" panose="020B0502020202020204" pitchFamily="34" charset="0"/>
              </a:rPr>
              <a:t>, Paul Hanson, </a:t>
            </a:r>
            <a:br>
              <a:rPr lang="en-US" sz="1800" dirty="0">
                <a:solidFill>
                  <a:srgbClr val="436CA9"/>
                </a:solidFill>
                <a:latin typeface="Century Gothic" panose="020B0502020202020204" pitchFamily="34" charset="0"/>
              </a:rPr>
            </a:br>
            <a:r>
              <a:rPr lang="en-US" sz="1800" dirty="0">
                <a:solidFill>
                  <a:srgbClr val="436CA9"/>
                </a:solidFill>
                <a:latin typeface="Century Gothic" panose="020B0502020202020204" pitchFamily="34" charset="0"/>
              </a:rPr>
              <a:t>Quinn Thomas, and Cayelan Carey</a:t>
            </a:r>
            <a:endParaRPr lang="en-US" sz="2400" b="1" dirty="0">
              <a:solidFill>
                <a:srgbClr val="436CA9"/>
              </a:solidFill>
              <a:latin typeface="Century Gothic" panose="020B0502020202020204" pitchFamily="34" charset="0"/>
            </a:endParaRPr>
          </a:p>
        </p:txBody>
      </p:sp>
    </p:spTree>
    <p:extLst>
      <p:ext uri="{BB962C8B-B14F-4D97-AF65-F5344CB8AC3E}">
        <p14:creationId xmlns:p14="http://schemas.microsoft.com/office/powerpoint/2010/main" val="800653824"/>
      </p:ext>
    </p:extLst>
  </p:cSld>
  <p:clrMapOvr>
    <a:masterClrMapping/>
  </p:clrMapOvr>
  <mc:AlternateContent xmlns:mc="http://schemas.openxmlformats.org/markup-compatibility/2006" xmlns:p14="http://schemas.microsoft.com/office/powerpoint/2010/main">
    <mc:Choice Requires="p14">
      <p:transition spd="slow" p14:dur="2000" advTm="16542"/>
    </mc:Choice>
    <mc:Fallback xmlns="">
      <p:transition spd="slow" advTm="165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27F954BC-7AF3-F24E-A08A-DD254F667F15}"/>
              </a:ext>
            </a:extLst>
          </p:cNvPr>
          <p:cNvPicPr>
            <a:picLocks noChangeAspect="1"/>
          </p:cNvPicPr>
          <p:nvPr/>
        </p:nvPicPr>
        <p:blipFill rotWithShape="1">
          <a:blip r:embed="rId3"/>
          <a:srcRect b="93327"/>
          <a:stretch/>
        </p:blipFill>
        <p:spPr>
          <a:xfrm>
            <a:off x="0" y="4263683"/>
            <a:ext cx="12192000" cy="406791"/>
          </a:xfrm>
          <a:prstGeom prst="rect">
            <a:avLst/>
          </a:prstGeom>
        </p:spPr>
      </p:pic>
      <p:pic>
        <p:nvPicPr>
          <p:cNvPr id="10" name="Picture 9" descr="Chart, scatter chart&#10;&#10;Description automatically generated">
            <a:extLst>
              <a:ext uri="{FF2B5EF4-FFF2-40B4-BE49-F238E27FC236}">
                <a16:creationId xmlns:a16="http://schemas.microsoft.com/office/drawing/2014/main" id="{2B4F6D9B-6E9A-6B41-8133-07DD1FD97E65}"/>
              </a:ext>
            </a:extLst>
          </p:cNvPr>
          <p:cNvPicPr>
            <a:picLocks noChangeAspect="1"/>
          </p:cNvPicPr>
          <p:nvPr/>
        </p:nvPicPr>
        <p:blipFill rotWithShape="1">
          <a:blip r:embed="rId3"/>
          <a:srcRect t="70358" b="8"/>
          <a:stretch/>
        </p:blipFill>
        <p:spPr>
          <a:xfrm>
            <a:off x="0" y="4670474"/>
            <a:ext cx="12192000" cy="1806526"/>
          </a:xfrm>
          <a:prstGeom prst="rect">
            <a:avLst/>
          </a:prstGeom>
        </p:spPr>
      </p:pic>
    </p:spTree>
    <p:extLst>
      <p:ext uri="{BB962C8B-B14F-4D97-AF65-F5344CB8AC3E}">
        <p14:creationId xmlns:p14="http://schemas.microsoft.com/office/powerpoint/2010/main" val="1080086994"/>
      </p:ext>
    </p:extLst>
  </p:cSld>
  <p:clrMapOvr>
    <a:masterClrMapping/>
  </p:clrMapOvr>
  <mc:AlternateContent xmlns:mc="http://schemas.openxmlformats.org/markup-compatibility/2006" xmlns:p14="http://schemas.microsoft.com/office/powerpoint/2010/main">
    <mc:Choice Requires="p14">
      <p:transition spd="slow" p14:dur="2000" advTm="39214"/>
    </mc:Choice>
    <mc:Fallback xmlns="">
      <p:transition spd="slow" advTm="3921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scatter chart&#10;&#10;Description automatically generated">
            <a:extLst>
              <a:ext uri="{FF2B5EF4-FFF2-40B4-BE49-F238E27FC236}">
                <a16:creationId xmlns:a16="http://schemas.microsoft.com/office/drawing/2014/main" id="{2B4F6D9B-6E9A-6B41-8133-07DD1FD97E65}"/>
              </a:ext>
            </a:extLst>
          </p:cNvPr>
          <p:cNvPicPr>
            <a:picLocks noChangeAspect="1"/>
          </p:cNvPicPr>
          <p:nvPr/>
        </p:nvPicPr>
        <p:blipFill rotWithShape="1">
          <a:blip r:embed="rId3"/>
          <a:srcRect t="53512" b="9"/>
          <a:stretch/>
        </p:blipFill>
        <p:spPr>
          <a:xfrm>
            <a:off x="0" y="3643532"/>
            <a:ext cx="12192000" cy="2833467"/>
          </a:xfrm>
          <a:prstGeom prst="rect">
            <a:avLst/>
          </a:prstGeom>
        </p:spPr>
      </p:pic>
      <p:pic>
        <p:nvPicPr>
          <p:cNvPr id="6" name="Picture 5" descr="Chart, scatter chart&#10;&#10;Description automatically generated">
            <a:extLst>
              <a:ext uri="{FF2B5EF4-FFF2-40B4-BE49-F238E27FC236}">
                <a16:creationId xmlns:a16="http://schemas.microsoft.com/office/drawing/2014/main" id="{27F954BC-7AF3-F24E-A08A-DD254F667F15}"/>
              </a:ext>
            </a:extLst>
          </p:cNvPr>
          <p:cNvPicPr>
            <a:picLocks noChangeAspect="1"/>
          </p:cNvPicPr>
          <p:nvPr/>
        </p:nvPicPr>
        <p:blipFill rotWithShape="1">
          <a:blip r:embed="rId3"/>
          <a:srcRect l="9726" t="679" b="93498"/>
          <a:stretch/>
        </p:blipFill>
        <p:spPr>
          <a:xfrm>
            <a:off x="1185862" y="3428999"/>
            <a:ext cx="11006137" cy="354981"/>
          </a:xfrm>
          <a:prstGeom prst="rect">
            <a:avLst/>
          </a:prstGeom>
        </p:spPr>
      </p:pic>
    </p:spTree>
    <p:extLst>
      <p:ext uri="{BB962C8B-B14F-4D97-AF65-F5344CB8AC3E}">
        <p14:creationId xmlns:p14="http://schemas.microsoft.com/office/powerpoint/2010/main" val="1332205039"/>
      </p:ext>
    </p:extLst>
  </p:cSld>
  <p:clrMapOvr>
    <a:masterClrMapping/>
  </p:clrMapOvr>
  <mc:AlternateContent xmlns:mc="http://schemas.openxmlformats.org/markup-compatibility/2006" xmlns:p14="http://schemas.microsoft.com/office/powerpoint/2010/main">
    <mc:Choice Requires="p14">
      <p:transition spd="slow" p14:dur="2000" advTm="13757"/>
    </mc:Choice>
    <mc:Fallback xmlns="">
      <p:transition spd="slow" advTm="1375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scatter chart&#10;&#10;Description automatically generated">
            <a:extLst>
              <a:ext uri="{FF2B5EF4-FFF2-40B4-BE49-F238E27FC236}">
                <a16:creationId xmlns:a16="http://schemas.microsoft.com/office/drawing/2014/main" id="{2B4F6D9B-6E9A-6B41-8133-07DD1FD97E65}"/>
              </a:ext>
            </a:extLst>
          </p:cNvPr>
          <p:cNvPicPr>
            <a:picLocks noChangeAspect="1"/>
          </p:cNvPicPr>
          <p:nvPr/>
        </p:nvPicPr>
        <p:blipFill rotWithShape="1">
          <a:blip r:embed="rId3"/>
          <a:srcRect t="-395" b="9"/>
          <a:stretch/>
        </p:blipFill>
        <p:spPr>
          <a:xfrm>
            <a:off x="0" y="357188"/>
            <a:ext cx="12192000" cy="6119811"/>
          </a:xfrm>
          <a:prstGeom prst="rect">
            <a:avLst/>
          </a:prstGeom>
        </p:spPr>
      </p:pic>
      <p:sp>
        <p:nvSpPr>
          <p:cNvPr id="2" name="TextBox 1">
            <a:extLst>
              <a:ext uri="{FF2B5EF4-FFF2-40B4-BE49-F238E27FC236}">
                <a16:creationId xmlns:a16="http://schemas.microsoft.com/office/drawing/2014/main" id="{2277D929-0199-1740-BFF8-7D5BC24540B3}"/>
              </a:ext>
            </a:extLst>
          </p:cNvPr>
          <p:cNvSpPr txBox="1"/>
          <p:nvPr/>
        </p:nvSpPr>
        <p:spPr>
          <a:xfrm rot="16200000">
            <a:off x="-923349" y="2100724"/>
            <a:ext cx="2492990" cy="384721"/>
          </a:xfrm>
          <a:prstGeom prst="rect">
            <a:avLst/>
          </a:prstGeom>
          <a:solidFill>
            <a:schemeClr val="bg1"/>
          </a:solidFill>
        </p:spPr>
        <p:txBody>
          <a:bodyPr wrap="none" rtlCol="0">
            <a:spAutoFit/>
          </a:bodyPr>
          <a:lstStyle/>
          <a:p>
            <a:r>
              <a:rPr lang="en-US" sz="1900" dirty="0">
                <a:solidFill>
                  <a:srgbClr val="000000"/>
                </a:solidFill>
                <a:latin typeface="Arial" panose="020B0604020202020204" pitchFamily="34" charset="0"/>
                <a:cs typeface="Arial" panose="020B0604020202020204" pitchFamily="34" charset="0"/>
              </a:rPr>
              <a:t>Bottom-water oxygen</a:t>
            </a:r>
          </a:p>
        </p:txBody>
      </p:sp>
    </p:spTree>
    <p:extLst>
      <p:ext uri="{BB962C8B-B14F-4D97-AF65-F5344CB8AC3E}">
        <p14:creationId xmlns:p14="http://schemas.microsoft.com/office/powerpoint/2010/main" val="866145231"/>
      </p:ext>
    </p:extLst>
  </p:cSld>
  <p:clrMapOvr>
    <a:masterClrMapping/>
  </p:clrMapOvr>
  <mc:AlternateContent xmlns:mc="http://schemas.openxmlformats.org/markup-compatibility/2006" xmlns:p14="http://schemas.microsoft.com/office/powerpoint/2010/main">
    <mc:Choice Requires="p14">
      <p:transition spd="slow" p14:dur="2000" advTm="15990"/>
    </mc:Choice>
    <mc:Fallback xmlns="">
      <p:transition spd="slow" advTm="159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1AA63-F83B-3849-9ECA-502641EF32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352309-EBE5-2944-9F55-B1E79C79D4E2}"/>
              </a:ext>
            </a:extLst>
          </p:cNvPr>
          <p:cNvSpPr>
            <a:spLocks noGrp="1"/>
          </p:cNvSpPr>
          <p:nvPr>
            <p:ph idx="1"/>
          </p:nvPr>
        </p:nvSpPr>
        <p:spPr/>
        <p:txBody>
          <a:bodyPr/>
          <a:lstStyle/>
          <a:p>
            <a:endParaRPr lang="en-US"/>
          </a:p>
        </p:txBody>
      </p:sp>
      <p:pic>
        <p:nvPicPr>
          <p:cNvPr id="5" name="Picture 4" descr="Chart, scatter chart&#10;&#10;Description automatically generated">
            <a:extLst>
              <a:ext uri="{FF2B5EF4-FFF2-40B4-BE49-F238E27FC236}">
                <a16:creationId xmlns:a16="http://schemas.microsoft.com/office/drawing/2014/main" id="{930E85E6-903C-6B48-8B88-38282BABEF38}"/>
              </a:ext>
            </a:extLst>
          </p:cNvPr>
          <p:cNvPicPr>
            <a:picLocks noChangeAspect="1"/>
          </p:cNvPicPr>
          <p:nvPr/>
        </p:nvPicPr>
        <p:blipFill>
          <a:blip r:embed="rId3"/>
          <a:stretch>
            <a:fillRect/>
          </a:stretch>
        </p:blipFill>
        <p:spPr>
          <a:xfrm>
            <a:off x="0" y="381000"/>
            <a:ext cx="12192000" cy="6096000"/>
          </a:xfrm>
          <a:prstGeom prst="rect">
            <a:avLst/>
          </a:prstGeom>
        </p:spPr>
      </p:pic>
      <p:sp>
        <p:nvSpPr>
          <p:cNvPr id="6" name="TextBox 5">
            <a:extLst>
              <a:ext uri="{FF2B5EF4-FFF2-40B4-BE49-F238E27FC236}">
                <a16:creationId xmlns:a16="http://schemas.microsoft.com/office/drawing/2014/main" id="{14CE80DD-9A69-9E47-8A8E-871746B07B94}"/>
              </a:ext>
            </a:extLst>
          </p:cNvPr>
          <p:cNvSpPr txBox="1"/>
          <p:nvPr/>
        </p:nvSpPr>
        <p:spPr>
          <a:xfrm rot="16200000">
            <a:off x="-923349" y="2100724"/>
            <a:ext cx="2492990" cy="384721"/>
          </a:xfrm>
          <a:prstGeom prst="rect">
            <a:avLst/>
          </a:prstGeom>
          <a:solidFill>
            <a:schemeClr val="bg1"/>
          </a:solidFill>
        </p:spPr>
        <p:txBody>
          <a:bodyPr wrap="none" rtlCol="0">
            <a:spAutoFit/>
          </a:bodyPr>
          <a:lstStyle/>
          <a:p>
            <a:r>
              <a:rPr lang="en-US" sz="1900" dirty="0">
                <a:solidFill>
                  <a:srgbClr val="000000"/>
                </a:solidFill>
                <a:latin typeface="Arial" panose="020B0604020202020204" pitchFamily="34" charset="0"/>
                <a:cs typeface="Arial" panose="020B0604020202020204" pitchFamily="34" charset="0"/>
              </a:rPr>
              <a:t>Bottom-water oxygen</a:t>
            </a:r>
          </a:p>
        </p:txBody>
      </p:sp>
    </p:spTree>
    <p:extLst>
      <p:ext uri="{BB962C8B-B14F-4D97-AF65-F5344CB8AC3E}">
        <p14:creationId xmlns:p14="http://schemas.microsoft.com/office/powerpoint/2010/main" val="117924315"/>
      </p:ext>
    </p:extLst>
  </p:cSld>
  <p:clrMapOvr>
    <a:masterClrMapping/>
  </p:clrMapOvr>
  <mc:AlternateContent xmlns:mc="http://schemas.openxmlformats.org/markup-compatibility/2006" xmlns:p14="http://schemas.microsoft.com/office/powerpoint/2010/main">
    <mc:Choice Requires="p14">
      <p:transition spd="slow" p14:dur="2000" advTm="13567"/>
    </mc:Choice>
    <mc:Fallback xmlns="">
      <p:transition spd="slow" advTm="1356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D179F-8AA1-B54D-A3F6-754E3C278F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50FAE-7D92-2745-91E0-2E8FE8F0E0EA}"/>
              </a:ext>
            </a:extLst>
          </p:cNvPr>
          <p:cNvSpPr>
            <a:spLocks noGrp="1"/>
          </p:cNvSpPr>
          <p:nvPr>
            <p:ph idx="1"/>
          </p:nvPr>
        </p:nvSpPr>
        <p:spPr/>
        <p:txBody>
          <a:bodyPr/>
          <a:lstStyle/>
          <a:p>
            <a:endParaRPr lang="en-US"/>
          </a:p>
        </p:txBody>
      </p:sp>
      <p:pic>
        <p:nvPicPr>
          <p:cNvPr id="5" name="Picture 4" descr="Chart, bar chart&#10;&#10;Description automatically generated">
            <a:extLst>
              <a:ext uri="{FF2B5EF4-FFF2-40B4-BE49-F238E27FC236}">
                <a16:creationId xmlns:a16="http://schemas.microsoft.com/office/drawing/2014/main" id="{2B46BA61-0DA1-7442-8537-6667EE8D9544}"/>
              </a:ext>
            </a:extLst>
          </p:cNvPr>
          <p:cNvPicPr>
            <a:picLocks noChangeAspect="1"/>
          </p:cNvPicPr>
          <p:nvPr/>
        </p:nvPicPr>
        <p:blipFill>
          <a:blip r:embed="rId3"/>
          <a:stretch>
            <a:fillRect/>
          </a:stretch>
        </p:blipFill>
        <p:spPr>
          <a:xfrm>
            <a:off x="0" y="381000"/>
            <a:ext cx="12192000" cy="6096000"/>
          </a:xfrm>
          <a:prstGeom prst="rect">
            <a:avLst/>
          </a:prstGeom>
        </p:spPr>
      </p:pic>
      <p:sp>
        <p:nvSpPr>
          <p:cNvPr id="6" name="TextBox 5">
            <a:extLst>
              <a:ext uri="{FF2B5EF4-FFF2-40B4-BE49-F238E27FC236}">
                <a16:creationId xmlns:a16="http://schemas.microsoft.com/office/drawing/2014/main" id="{5C639A78-3C25-4349-B52D-CF0727884D35}"/>
              </a:ext>
            </a:extLst>
          </p:cNvPr>
          <p:cNvSpPr txBox="1"/>
          <p:nvPr/>
        </p:nvSpPr>
        <p:spPr>
          <a:xfrm rot="16200000">
            <a:off x="-923349" y="2100724"/>
            <a:ext cx="2492990" cy="384721"/>
          </a:xfrm>
          <a:prstGeom prst="rect">
            <a:avLst/>
          </a:prstGeom>
          <a:solidFill>
            <a:schemeClr val="bg1"/>
          </a:solidFill>
        </p:spPr>
        <p:txBody>
          <a:bodyPr wrap="none" rtlCol="0">
            <a:spAutoFit/>
          </a:bodyPr>
          <a:lstStyle/>
          <a:p>
            <a:r>
              <a:rPr lang="en-US" sz="1900" dirty="0">
                <a:solidFill>
                  <a:srgbClr val="000000"/>
                </a:solidFill>
                <a:latin typeface="Arial" panose="020B0604020202020204" pitchFamily="34" charset="0"/>
                <a:cs typeface="Arial" panose="020B0604020202020204" pitchFamily="34" charset="0"/>
              </a:rPr>
              <a:t>Bottom-water oxygen</a:t>
            </a:r>
          </a:p>
        </p:txBody>
      </p:sp>
    </p:spTree>
    <p:extLst>
      <p:ext uri="{BB962C8B-B14F-4D97-AF65-F5344CB8AC3E}">
        <p14:creationId xmlns:p14="http://schemas.microsoft.com/office/powerpoint/2010/main" val="3818462670"/>
      </p:ext>
    </p:extLst>
  </p:cSld>
  <p:clrMapOvr>
    <a:masterClrMapping/>
  </p:clrMapOvr>
  <mc:AlternateContent xmlns:mc="http://schemas.openxmlformats.org/markup-compatibility/2006" xmlns:p14="http://schemas.microsoft.com/office/powerpoint/2010/main">
    <mc:Choice Requires="p14">
      <p:transition spd="slow" p14:dur="2000" advTm="14970"/>
    </mc:Choice>
    <mc:Fallback xmlns="">
      <p:transition spd="slow" advTm="1497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52E7-BBDF-EC41-8021-A07862463AA4}"/>
              </a:ext>
            </a:extLst>
          </p:cNvPr>
          <p:cNvSpPr>
            <a:spLocks noGrp="1"/>
          </p:cNvSpPr>
          <p:nvPr>
            <p:ph type="title"/>
          </p:nvPr>
        </p:nvSpPr>
        <p:spPr>
          <a:xfrm>
            <a:off x="838200" y="365125"/>
            <a:ext cx="9594457" cy="1325563"/>
          </a:xfrm>
        </p:spPr>
        <p:txBody>
          <a:bodyPr>
            <a:normAutofit/>
          </a:bodyPr>
          <a:lstStyle/>
          <a:p>
            <a:r>
              <a:rPr lang="en-US" sz="3200" dirty="0"/>
              <a:t>Forecast outperforms a persistence null model two weeks into the future</a:t>
            </a:r>
          </a:p>
        </p:txBody>
      </p:sp>
      <p:pic>
        <p:nvPicPr>
          <p:cNvPr id="6" name="Content Placeholder 5" descr="Graphical user interface, line chart&#10;&#10;Description automatically generated">
            <a:extLst>
              <a:ext uri="{FF2B5EF4-FFF2-40B4-BE49-F238E27FC236}">
                <a16:creationId xmlns:a16="http://schemas.microsoft.com/office/drawing/2014/main" id="{51BCE252-FA95-FC41-9A2E-4985E9CBCDA2}"/>
              </a:ext>
            </a:extLst>
          </p:cNvPr>
          <p:cNvPicPr>
            <a:picLocks noGrp="1" noChangeAspect="1"/>
          </p:cNvPicPr>
          <p:nvPr>
            <p:ph idx="1"/>
          </p:nvPr>
        </p:nvPicPr>
        <p:blipFill rotWithShape="1">
          <a:blip r:embed="rId4"/>
          <a:srcRect b="3674"/>
          <a:stretch/>
        </p:blipFill>
        <p:spPr>
          <a:xfrm>
            <a:off x="1298771" y="1840105"/>
            <a:ext cx="9594457" cy="4775006"/>
          </a:xfrm>
          <a:prstGeom prst="rect">
            <a:avLst/>
          </a:prstGeom>
        </p:spPr>
      </p:pic>
      <p:sp>
        <p:nvSpPr>
          <p:cNvPr id="3" name="TextBox 2">
            <a:extLst>
              <a:ext uri="{FF2B5EF4-FFF2-40B4-BE49-F238E27FC236}">
                <a16:creationId xmlns:a16="http://schemas.microsoft.com/office/drawing/2014/main" id="{E5ACBF63-31B6-0B43-ACFA-B9B2242D7920}"/>
              </a:ext>
            </a:extLst>
          </p:cNvPr>
          <p:cNvSpPr txBox="1"/>
          <p:nvPr/>
        </p:nvSpPr>
        <p:spPr>
          <a:xfrm rot="428923">
            <a:off x="269530" y="5175250"/>
            <a:ext cx="4373907" cy="1192403"/>
          </a:xfrm>
          <a:prstGeom prst="rect">
            <a:avLst/>
          </a:prstGeom>
          <a:solidFill>
            <a:schemeClr val="accent6">
              <a:lumMod val="60000"/>
              <a:lumOff val="40000"/>
            </a:schemeClr>
          </a:solidFill>
        </p:spPr>
        <p:txBody>
          <a:bodyPr wrap="square" rtlCol="0" anchor="ctr">
            <a:noAutofit/>
          </a:bodyPr>
          <a:lstStyle/>
          <a:p>
            <a:pPr algn="ctr"/>
            <a:r>
              <a:rPr lang="en-US" sz="2400" dirty="0"/>
              <a:t>RMSE of other published oxygen models: 2.34 – 3.31 mg/L</a:t>
            </a:r>
          </a:p>
          <a:p>
            <a:pPr algn="ctr"/>
            <a:r>
              <a:rPr lang="en-US" sz="1400" dirty="0"/>
              <a:t>(Farrell et al. 2020; </a:t>
            </a:r>
            <a:r>
              <a:rPr lang="en-US" sz="1400" dirty="0" err="1"/>
              <a:t>Ladwig</a:t>
            </a:r>
            <a:r>
              <a:rPr lang="en-US" sz="1400" dirty="0"/>
              <a:t> et al. 2020)</a:t>
            </a:r>
          </a:p>
        </p:txBody>
      </p:sp>
    </p:spTree>
    <p:custDataLst>
      <p:tags r:id="rId1"/>
    </p:custDataLst>
    <p:extLst>
      <p:ext uri="{BB962C8B-B14F-4D97-AF65-F5344CB8AC3E}">
        <p14:creationId xmlns:p14="http://schemas.microsoft.com/office/powerpoint/2010/main" val="3979356554"/>
      </p:ext>
    </p:extLst>
  </p:cSld>
  <p:clrMapOvr>
    <a:masterClrMapping/>
  </p:clrMapOvr>
  <mc:AlternateContent xmlns:mc="http://schemas.openxmlformats.org/markup-compatibility/2006" xmlns:p14="http://schemas.microsoft.com/office/powerpoint/2010/main">
    <mc:Choice Requires="p14">
      <p:transition spd="slow" p14:dur="2000" advTm="46419"/>
    </mc:Choice>
    <mc:Fallback xmlns="">
      <p:transition spd="slow" advTm="46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ong bridge over some water&#10;&#10;Description automatically generated">
            <a:extLst>
              <a:ext uri="{FF2B5EF4-FFF2-40B4-BE49-F238E27FC236}">
                <a16:creationId xmlns:a16="http://schemas.microsoft.com/office/drawing/2014/main" id="{461D993A-EFF9-964E-BE2E-4BF7F5A38FF8}"/>
              </a:ext>
            </a:extLst>
          </p:cNvPr>
          <p:cNvPicPr>
            <a:picLocks noChangeAspect="1"/>
          </p:cNvPicPr>
          <p:nvPr/>
        </p:nvPicPr>
        <p:blipFill rotWithShape="1">
          <a:blip r:embed="rId4"/>
          <a:srcRect t="10480" b="14520"/>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672220DD-5028-714C-83B1-DBB4377C542A}"/>
              </a:ext>
            </a:extLst>
          </p:cNvPr>
          <p:cNvSpPr txBox="1">
            <a:spLocks/>
          </p:cNvSpPr>
          <p:nvPr/>
        </p:nvSpPr>
        <p:spPr>
          <a:xfrm>
            <a:off x="838200" y="3166947"/>
            <a:ext cx="10515600" cy="1201684"/>
          </a:xfrm>
          <a:prstGeom prst="rect">
            <a:avLst/>
          </a:prstGeom>
          <a:solidFill>
            <a:schemeClr val="bg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does the relative importance of temperature and oxygen as drivers of oxygen demand change over time?</a:t>
            </a:r>
          </a:p>
        </p:txBody>
      </p:sp>
      <p:sp>
        <p:nvSpPr>
          <p:cNvPr id="8" name="Content Placeholder 2">
            <a:extLst>
              <a:ext uri="{FF2B5EF4-FFF2-40B4-BE49-F238E27FC236}">
                <a16:creationId xmlns:a16="http://schemas.microsoft.com/office/drawing/2014/main" id="{8E665809-6D7A-3A49-B25F-75C87900CD07}"/>
              </a:ext>
            </a:extLst>
          </p:cNvPr>
          <p:cNvSpPr txBox="1">
            <a:spLocks/>
          </p:cNvSpPr>
          <p:nvPr/>
        </p:nvSpPr>
        <p:spPr>
          <a:xfrm>
            <a:off x="838200" y="1096911"/>
            <a:ext cx="10515600" cy="1573967"/>
          </a:xfrm>
          <a:prstGeom prst="rect">
            <a:avLst/>
          </a:prstGeom>
          <a:solidFill>
            <a:schemeClr val="bg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accurately can we forecast bottom-water oxygen conditions two weeks into the future using only temperature and oxygen profiles?</a:t>
            </a:r>
          </a:p>
        </p:txBody>
      </p:sp>
    </p:spTree>
    <p:custDataLst>
      <p:tags r:id="rId1"/>
    </p:custDataLst>
    <p:extLst>
      <p:ext uri="{BB962C8B-B14F-4D97-AF65-F5344CB8AC3E}">
        <p14:creationId xmlns:p14="http://schemas.microsoft.com/office/powerpoint/2010/main" val="3980681591"/>
      </p:ext>
    </p:extLst>
  </p:cSld>
  <p:clrMapOvr>
    <a:masterClrMapping/>
  </p:clrMapOvr>
  <mc:AlternateContent xmlns:mc="http://schemas.openxmlformats.org/markup-compatibility/2006" xmlns:p14="http://schemas.microsoft.com/office/powerpoint/2010/main">
    <mc:Choice Requires="p14">
      <p:transition spd="slow" p14:dur="2000" advTm="47974"/>
    </mc:Choice>
    <mc:Fallback xmlns="">
      <p:transition spd="slow" advTm="4797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D480AFF-779C-8D4D-B9BA-7F38BA922863}"/>
              </a:ext>
            </a:extLst>
          </p:cNvPr>
          <p:cNvGrpSpPr/>
          <p:nvPr/>
        </p:nvGrpSpPr>
        <p:grpSpPr>
          <a:xfrm>
            <a:off x="1660971" y="1531209"/>
            <a:ext cx="5148441" cy="2216196"/>
            <a:chOff x="123817" y="1754513"/>
            <a:chExt cx="6972929" cy="3248319"/>
          </a:xfrm>
        </p:grpSpPr>
        <p:sp>
          <p:nvSpPr>
            <p:cNvPr id="9" name="Rectangle 8">
              <a:extLst>
                <a:ext uri="{FF2B5EF4-FFF2-40B4-BE49-F238E27FC236}">
                  <a16:creationId xmlns:a16="http://schemas.microsoft.com/office/drawing/2014/main" id="{459C5D81-952B-FD43-970B-FF1429DE5C6D}"/>
                </a:ext>
              </a:extLst>
            </p:cNvPr>
            <p:cNvSpPr/>
            <p:nvPr/>
          </p:nvSpPr>
          <p:spPr>
            <a:xfrm>
              <a:off x="123817" y="1754513"/>
              <a:ext cx="6972929" cy="3248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3DE6F49-2848-504F-8A12-AFE72AAECF05}"/>
                </a:ext>
              </a:extLst>
            </p:cNvPr>
            <p:cNvSpPr/>
            <p:nvPr/>
          </p:nvSpPr>
          <p:spPr>
            <a:xfrm>
              <a:off x="378170" y="3094009"/>
              <a:ext cx="5873212" cy="180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731AFF5E-1175-EA42-A24C-346CBF214817}"/>
                </a:ext>
              </a:extLst>
            </p:cNvPr>
            <p:cNvSpPr/>
            <p:nvPr/>
          </p:nvSpPr>
          <p:spPr>
            <a:xfrm>
              <a:off x="969142" y="3016123"/>
              <a:ext cx="4734217" cy="238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reeform 11">
              <a:extLst>
                <a:ext uri="{FF2B5EF4-FFF2-40B4-BE49-F238E27FC236}">
                  <a16:creationId xmlns:a16="http://schemas.microsoft.com/office/drawing/2014/main" id="{2414709E-58DC-284B-B2E3-714E1984B1A9}"/>
                </a:ext>
              </a:extLst>
            </p:cNvPr>
            <p:cNvSpPr/>
            <p:nvPr/>
          </p:nvSpPr>
          <p:spPr>
            <a:xfrm>
              <a:off x="349875" y="2795143"/>
              <a:ext cx="1214867" cy="586872"/>
            </a:xfrm>
            <a:custGeom>
              <a:avLst/>
              <a:gdLst>
                <a:gd name="connsiteX0" fmla="*/ 29028 w 1306285"/>
                <a:gd name="connsiteY0" fmla="*/ 653143 h 653143"/>
                <a:gd name="connsiteX1" fmla="*/ 1306285 w 1306285"/>
                <a:gd name="connsiteY1" fmla="*/ 624115 h 653143"/>
                <a:gd name="connsiteX2" fmla="*/ 1204685 w 1306285"/>
                <a:gd name="connsiteY2" fmla="*/ 551543 h 653143"/>
                <a:gd name="connsiteX3" fmla="*/ 1161142 w 1306285"/>
                <a:gd name="connsiteY3" fmla="*/ 537029 h 653143"/>
                <a:gd name="connsiteX4" fmla="*/ 1132114 w 1306285"/>
                <a:gd name="connsiteY4" fmla="*/ 493486 h 653143"/>
                <a:gd name="connsiteX5" fmla="*/ 1088571 w 1306285"/>
                <a:gd name="connsiteY5" fmla="*/ 464458 h 653143"/>
                <a:gd name="connsiteX6" fmla="*/ 1001485 w 1306285"/>
                <a:gd name="connsiteY6" fmla="*/ 333829 h 653143"/>
                <a:gd name="connsiteX7" fmla="*/ 972457 w 1306285"/>
                <a:gd name="connsiteY7" fmla="*/ 290286 h 653143"/>
                <a:gd name="connsiteX8" fmla="*/ 928914 w 1306285"/>
                <a:gd name="connsiteY8" fmla="*/ 246743 h 653143"/>
                <a:gd name="connsiteX9" fmla="*/ 870857 w 1306285"/>
                <a:gd name="connsiteY9" fmla="*/ 159658 h 653143"/>
                <a:gd name="connsiteX10" fmla="*/ 798285 w 1306285"/>
                <a:gd name="connsiteY10" fmla="*/ 72572 h 653143"/>
                <a:gd name="connsiteX11" fmla="*/ 754742 w 1306285"/>
                <a:gd name="connsiteY11" fmla="*/ 58058 h 653143"/>
                <a:gd name="connsiteX12" fmla="*/ 711200 w 1306285"/>
                <a:gd name="connsiteY12" fmla="*/ 29029 h 653143"/>
                <a:gd name="connsiteX13" fmla="*/ 449942 w 1306285"/>
                <a:gd name="connsiteY13" fmla="*/ 0 h 653143"/>
                <a:gd name="connsiteX14" fmla="*/ 72571 w 1306285"/>
                <a:gd name="connsiteY14" fmla="*/ 14515 h 653143"/>
                <a:gd name="connsiteX15" fmla="*/ 29028 w 1306285"/>
                <a:gd name="connsiteY15" fmla="*/ 29029 h 653143"/>
                <a:gd name="connsiteX16" fmla="*/ 0 w 1306285"/>
                <a:gd name="connsiteY16" fmla="*/ 116115 h 653143"/>
                <a:gd name="connsiteX17" fmla="*/ 14514 w 1306285"/>
                <a:gd name="connsiteY17" fmla="*/ 377372 h 653143"/>
                <a:gd name="connsiteX18" fmla="*/ 29028 w 1306285"/>
                <a:gd name="connsiteY18" fmla="*/ 478972 h 653143"/>
                <a:gd name="connsiteX19" fmla="*/ 58057 w 1306285"/>
                <a:gd name="connsiteY19" fmla="*/ 566058 h 653143"/>
                <a:gd name="connsiteX20" fmla="*/ 29028 w 1306285"/>
                <a:gd name="connsiteY20"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6285" h="653143">
                  <a:moveTo>
                    <a:pt x="29028" y="653143"/>
                  </a:moveTo>
                  <a:lnTo>
                    <a:pt x="1306285" y="624115"/>
                  </a:lnTo>
                  <a:cubicBezTo>
                    <a:pt x="1272418" y="599924"/>
                    <a:pt x="1240373" y="572956"/>
                    <a:pt x="1204685" y="551543"/>
                  </a:cubicBezTo>
                  <a:cubicBezTo>
                    <a:pt x="1191566" y="543672"/>
                    <a:pt x="1173089" y="546586"/>
                    <a:pt x="1161142" y="537029"/>
                  </a:cubicBezTo>
                  <a:cubicBezTo>
                    <a:pt x="1147521" y="526132"/>
                    <a:pt x="1144449" y="505821"/>
                    <a:pt x="1132114" y="493486"/>
                  </a:cubicBezTo>
                  <a:cubicBezTo>
                    <a:pt x="1119779" y="481151"/>
                    <a:pt x="1103085" y="474134"/>
                    <a:pt x="1088571" y="464458"/>
                  </a:cubicBezTo>
                  <a:lnTo>
                    <a:pt x="1001485" y="333829"/>
                  </a:lnTo>
                  <a:cubicBezTo>
                    <a:pt x="991809" y="319315"/>
                    <a:pt x="984792" y="302621"/>
                    <a:pt x="972457" y="290286"/>
                  </a:cubicBezTo>
                  <a:cubicBezTo>
                    <a:pt x="957943" y="275772"/>
                    <a:pt x="941516" y="262946"/>
                    <a:pt x="928914" y="246743"/>
                  </a:cubicBezTo>
                  <a:cubicBezTo>
                    <a:pt x="907495" y="219204"/>
                    <a:pt x="890209" y="188686"/>
                    <a:pt x="870857" y="159658"/>
                  </a:cubicBezTo>
                  <a:cubicBezTo>
                    <a:pt x="849437" y="127529"/>
                    <a:pt x="831811" y="94922"/>
                    <a:pt x="798285" y="72572"/>
                  </a:cubicBezTo>
                  <a:cubicBezTo>
                    <a:pt x="785555" y="64085"/>
                    <a:pt x="769256" y="62896"/>
                    <a:pt x="754742" y="58058"/>
                  </a:cubicBezTo>
                  <a:cubicBezTo>
                    <a:pt x="740228" y="48382"/>
                    <a:pt x="726802" y="36830"/>
                    <a:pt x="711200" y="29029"/>
                  </a:cubicBezTo>
                  <a:cubicBezTo>
                    <a:pt x="641946" y="-5599"/>
                    <a:pt x="477128" y="1812"/>
                    <a:pt x="449942" y="0"/>
                  </a:cubicBezTo>
                  <a:cubicBezTo>
                    <a:pt x="324152" y="4838"/>
                    <a:pt x="198156" y="5854"/>
                    <a:pt x="72571" y="14515"/>
                  </a:cubicBezTo>
                  <a:cubicBezTo>
                    <a:pt x="57308" y="15568"/>
                    <a:pt x="37921" y="16579"/>
                    <a:pt x="29028" y="29029"/>
                  </a:cubicBezTo>
                  <a:cubicBezTo>
                    <a:pt x="11243" y="53928"/>
                    <a:pt x="0" y="116115"/>
                    <a:pt x="0" y="116115"/>
                  </a:cubicBezTo>
                  <a:cubicBezTo>
                    <a:pt x="4838" y="203201"/>
                    <a:pt x="7559" y="290430"/>
                    <a:pt x="14514" y="377372"/>
                  </a:cubicBezTo>
                  <a:cubicBezTo>
                    <a:pt x="17242" y="411474"/>
                    <a:pt x="21335" y="445638"/>
                    <a:pt x="29028" y="478972"/>
                  </a:cubicBezTo>
                  <a:cubicBezTo>
                    <a:pt x="35908" y="508787"/>
                    <a:pt x="58057" y="535459"/>
                    <a:pt x="58057" y="566058"/>
                  </a:cubicBezTo>
                  <a:lnTo>
                    <a:pt x="29028" y="6531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a:extLst>
                <a:ext uri="{FF2B5EF4-FFF2-40B4-BE49-F238E27FC236}">
                  <a16:creationId xmlns:a16="http://schemas.microsoft.com/office/drawing/2014/main" id="{AC1F3B0B-5468-DA47-988B-D2EA97FC50A8}"/>
                </a:ext>
              </a:extLst>
            </p:cNvPr>
            <p:cNvSpPr/>
            <p:nvPr/>
          </p:nvSpPr>
          <p:spPr>
            <a:xfrm>
              <a:off x="4870466" y="2736798"/>
              <a:ext cx="1452159" cy="586872"/>
            </a:xfrm>
            <a:custGeom>
              <a:avLst/>
              <a:gdLst>
                <a:gd name="connsiteX0" fmla="*/ 1074057 w 1132748"/>
                <a:gd name="connsiteY0" fmla="*/ 527195 h 541709"/>
                <a:gd name="connsiteX1" fmla="*/ 0 w 1132748"/>
                <a:gd name="connsiteY1" fmla="*/ 541709 h 541709"/>
                <a:gd name="connsiteX2" fmla="*/ 116114 w 1132748"/>
                <a:gd name="connsiteY2" fmla="*/ 483652 h 541709"/>
                <a:gd name="connsiteX3" fmla="*/ 159657 w 1132748"/>
                <a:gd name="connsiteY3" fmla="*/ 454623 h 541709"/>
                <a:gd name="connsiteX4" fmla="*/ 246742 w 1132748"/>
                <a:gd name="connsiteY4" fmla="*/ 425595 h 541709"/>
                <a:gd name="connsiteX5" fmla="*/ 290285 w 1132748"/>
                <a:gd name="connsiteY5" fmla="*/ 411080 h 541709"/>
                <a:gd name="connsiteX6" fmla="*/ 348342 w 1132748"/>
                <a:gd name="connsiteY6" fmla="*/ 323995 h 541709"/>
                <a:gd name="connsiteX7" fmla="*/ 391885 w 1132748"/>
                <a:gd name="connsiteY7" fmla="*/ 309480 h 541709"/>
                <a:gd name="connsiteX8" fmla="*/ 478971 w 1132748"/>
                <a:gd name="connsiteY8" fmla="*/ 251423 h 541709"/>
                <a:gd name="connsiteX9" fmla="*/ 537028 w 1132748"/>
                <a:gd name="connsiteY9" fmla="*/ 120795 h 541709"/>
                <a:gd name="connsiteX10" fmla="*/ 667657 w 1132748"/>
                <a:gd name="connsiteY10" fmla="*/ 48223 h 541709"/>
                <a:gd name="connsiteX11" fmla="*/ 725714 w 1132748"/>
                <a:gd name="connsiteY11" fmla="*/ 33709 h 541709"/>
                <a:gd name="connsiteX12" fmla="*/ 943428 w 1132748"/>
                <a:gd name="connsiteY12" fmla="*/ 19195 h 541709"/>
                <a:gd name="connsiteX13" fmla="*/ 1088571 w 1132748"/>
                <a:gd name="connsiteY13" fmla="*/ 19195 h 541709"/>
                <a:gd name="connsiteX14" fmla="*/ 1117600 w 1132748"/>
                <a:gd name="connsiteY14" fmla="*/ 62737 h 541709"/>
                <a:gd name="connsiteX15" fmla="*/ 1103085 w 1132748"/>
                <a:gd name="connsiteY15" fmla="*/ 193366 h 541709"/>
                <a:gd name="connsiteX16" fmla="*/ 1074057 w 1132748"/>
                <a:gd name="connsiteY16" fmla="*/ 527195 h 54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2748" h="541709">
                  <a:moveTo>
                    <a:pt x="1074057" y="527195"/>
                  </a:moveTo>
                  <a:lnTo>
                    <a:pt x="0" y="541709"/>
                  </a:lnTo>
                  <a:cubicBezTo>
                    <a:pt x="38705" y="522357"/>
                    <a:pt x="78125" y="504373"/>
                    <a:pt x="116114" y="483652"/>
                  </a:cubicBezTo>
                  <a:cubicBezTo>
                    <a:pt x="131428" y="475299"/>
                    <a:pt x="143716" y="461708"/>
                    <a:pt x="159657" y="454623"/>
                  </a:cubicBezTo>
                  <a:cubicBezTo>
                    <a:pt x="187618" y="442196"/>
                    <a:pt x="217714" y="435271"/>
                    <a:pt x="246742" y="425595"/>
                  </a:cubicBezTo>
                  <a:lnTo>
                    <a:pt x="290285" y="411080"/>
                  </a:lnTo>
                  <a:cubicBezTo>
                    <a:pt x="305502" y="365430"/>
                    <a:pt x="301748" y="355058"/>
                    <a:pt x="348342" y="323995"/>
                  </a:cubicBezTo>
                  <a:cubicBezTo>
                    <a:pt x="361072" y="315508"/>
                    <a:pt x="378511" y="316910"/>
                    <a:pt x="391885" y="309480"/>
                  </a:cubicBezTo>
                  <a:cubicBezTo>
                    <a:pt x="422383" y="292537"/>
                    <a:pt x="478971" y="251423"/>
                    <a:pt x="478971" y="251423"/>
                  </a:cubicBezTo>
                  <a:cubicBezTo>
                    <a:pt x="489783" y="218989"/>
                    <a:pt x="504557" y="149207"/>
                    <a:pt x="537028" y="120795"/>
                  </a:cubicBezTo>
                  <a:cubicBezTo>
                    <a:pt x="587435" y="76689"/>
                    <a:pt x="612683" y="63929"/>
                    <a:pt x="667657" y="48223"/>
                  </a:cubicBezTo>
                  <a:cubicBezTo>
                    <a:pt x="686837" y="42743"/>
                    <a:pt x="705876" y="35797"/>
                    <a:pt x="725714" y="33709"/>
                  </a:cubicBezTo>
                  <a:cubicBezTo>
                    <a:pt x="798047" y="26095"/>
                    <a:pt x="870857" y="24033"/>
                    <a:pt x="943428" y="19195"/>
                  </a:cubicBezTo>
                  <a:cubicBezTo>
                    <a:pt x="999182" y="610"/>
                    <a:pt x="1017092" y="-12573"/>
                    <a:pt x="1088571" y="19195"/>
                  </a:cubicBezTo>
                  <a:cubicBezTo>
                    <a:pt x="1104511" y="26280"/>
                    <a:pt x="1107924" y="48223"/>
                    <a:pt x="1117600" y="62737"/>
                  </a:cubicBezTo>
                  <a:cubicBezTo>
                    <a:pt x="1158724" y="186110"/>
                    <a:pt x="1103085" y="-9838"/>
                    <a:pt x="1103085" y="193366"/>
                  </a:cubicBezTo>
                  <a:lnTo>
                    <a:pt x="1074057" y="52719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Graphic 13" descr="Deciduous tree">
              <a:extLst>
                <a:ext uri="{FF2B5EF4-FFF2-40B4-BE49-F238E27FC236}">
                  <a16:creationId xmlns:a16="http://schemas.microsoft.com/office/drawing/2014/main" id="{81D183EA-0576-E747-B181-913FE4204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170" y="1798017"/>
              <a:ext cx="1005055" cy="1075034"/>
            </a:xfrm>
            <a:prstGeom prst="rect">
              <a:avLst/>
            </a:prstGeom>
          </p:spPr>
        </p:pic>
        <p:sp>
          <p:nvSpPr>
            <p:cNvPr id="15" name="Freeform 14">
              <a:extLst>
                <a:ext uri="{FF2B5EF4-FFF2-40B4-BE49-F238E27FC236}">
                  <a16:creationId xmlns:a16="http://schemas.microsoft.com/office/drawing/2014/main" id="{0EB383AA-5AC6-3F44-88FB-BEF9755D5076}"/>
                </a:ext>
              </a:extLst>
            </p:cNvPr>
            <p:cNvSpPr/>
            <p:nvPr/>
          </p:nvSpPr>
          <p:spPr>
            <a:xfrm>
              <a:off x="1383226" y="3094008"/>
              <a:ext cx="3906049" cy="1561117"/>
            </a:xfrm>
            <a:custGeom>
              <a:avLst/>
              <a:gdLst>
                <a:gd name="connsiteX0" fmla="*/ 0 w 5504775"/>
                <a:gd name="connsiteY0" fmla="*/ 174172 h 2206172"/>
                <a:gd name="connsiteX1" fmla="*/ 0 w 5504775"/>
                <a:gd name="connsiteY1" fmla="*/ 174172 h 2206172"/>
                <a:gd name="connsiteX2" fmla="*/ 58057 w 5504775"/>
                <a:gd name="connsiteY2" fmla="*/ 290286 h 2206172"/>
                <a:gd name="connsiteX3" fmla="*/ 87086 w 5504775"/>
                <a:gd name="connsiteY3" fmla="*/ 377372 h 2206172"/>
                <a:gd name="connsiteX4" fmla="*/ 116114 w 5504775"/>
                <a:gd name="connsiteY4" fmla="*/ 464458 h 2206172"/>
                <a:gd name="connsiteX5" fmla="*/ 145143 w 5504775"/>
                <a:gd name="connsiteY5" fmla="*/ 551543 h 2206172"/>
                <a:gd name="connsiteX6" fmla="*/ 159657 w 5504775"/>
                <a:gd name="connsiteY6" fmla="*/ 595086 h 2206172"/>
                <a:gd name="connsiteX7" fmla="*/ 217714 w 5504775"/>
                <a:gd name="connsiteY7" fmla="*/ 682172 h 2206172"/>
                <a:gd name="connsiteX8" fmla="*/ 246743 w 5504775"/>
                <a:gd name="connsiteY8" fmla="*/ 769258 h 2206172"/>
                <a:gd name="connsiteX9" fmla="*/ 275771 w 5504775"/>
                <a:gd name="connsiteY9" fmla="*/ 812800 h 2206172"/>
                <a:gd name="connsiteX10" fmla="*/ 304800 w 5504775"/>
                <a:gd name="connsiteY10" fmla="*/ 914400 h 2206172"/>
                <a:gd name="connsiteX11" fmla="*/ 333828 w 5504775"/>
                <a:gd name="connsiteY11" fmla="*/ 957943 h 2206172"/>
                <a:gd name="connsiteX12" fmla="*/ 348343 w 5504775"/>
                <a:gd name="connsiteY12" fmla="*/ 1001486 h 2206172"/>
                <a:gd name="connsiteX13" fmla="*/ 391886 w 5504775"/>
                <a:gd name="connsiteY13" fmla="*/ 1016000 h 2206172"/>
                <a:gd name="connsiteX14" fmla="*/ 464457 w 5504775"/>
                <a:gd name="connsiteY14" fmla="*/ 1146629 h 2206172"/>
                <a:gd name="connsiteX15" fmla="*/ 493486 w 5504775"/>
                <a:gd name="connsiteY15" fmla="*/ 1190172 h 2206172"/>
                <a:gd name="connsiteX16" fmla="*/ 537028 w 5504775"/>
                <a:gd name="connsiteY16" fmla="*/ 1219200 h 2206172"/>
                <a:gd name="connsiteX17" fmla="*/ 667657 w 5504775"/>
                <a:gd name="connsiteY17" fmla="*/ 1320800 h 2206172"/>
                <a:gd name="connsiteX18" fmla="*/ 711200 w 5504775"/>
                <a:gd name="connsiteY18" fmla="*/ 1349829 h 2206172"/>
                <a:gd name="connsiteX19" fmla="*/ 812800 w 5504775"/>
                <a:gd name="connsiteY19" fmla="*/ 1378858 h 2206172"/>
                <a:gd name="connsiteX20" fmla="*/ 899886 w 5504775"/>
                <a:gd name="connsiteY20" fmla="*/ 1407886 h 2206172"/>
                <a:gd name="connsiteX21" fmla="*/ 943428 w 5504775"/>
                <a:gd name="connsiteY21" fmla="*/ 1436915 h 2206172"/>
                <a:gd name="connsiteX22" fmla="*/ 1088571 w 5504775"/>
                <a:gd name="connsiteY22" fmla="*/ 1480458 h 2206172"/>
                <a:gd name="connsiteX23" fmla="*/ 1103086 w 5504775"/>
                <a:gd name="connsiteY23" fmla="*/ 1524000 h 2206172"/>
                <a:gd name="connsiteX24" fmla="*/ 1146628 w 5504775"/>
                <a:gd name="connsiteY24" fmla="*/ 1538515 h 2206172"/>
                <a:gd name="connsiteX25" fmla="*/ 1190171 w 5504775"/>
                <a:gd name="connsiteY25" fmla="*/ 1567543 h 2206172"/>
                <a:gd name="connsiteX26" fmla="*/ 1233714 w 5504775"/>
                <a:gd name="connsiteY26" fmla="*/ 1611086 h 2206172"/>
                <a:gd name="connsiteX27" fmla="*/ 1494971 w 5504775"/>
                <a:gd name="connsiteY27" fmla="*/ 1669143 h 2206172"/>
                <a:gd name="connsiteX28" fmla="*/ 1625600 w 5504775"/>
                <a:gd name="connsiteY28" fmla="*/ 1698172 h 2206172"/>
                <a:gd name="connsiteX29" fmla="*/ 1669143 w 5504775"/>
                <a:gd name="connsiteY29" fmla="*/ 1727200 h 2206172"/>
                <a:gd name="connsiteX30" fmla="*/ 1712686 w 5504775"/>
                <a:gd name="connsiteY30" fmla="*/ 1828800 h 2206172"/>
                <a:gd name="connsiteX31" fmla="*/ 1756228 w 5504775"/>
                <a:gd name="connsiteY31" fmla="*/ 1843315 h 2206172"/>
                <a:gd name="connsiteX32" fmla="*/ 1799771 w 5504775"/>
                <a:gd name="connsiteY32" fmla="*/ 1872343 h 2206172"/>
                <a:gd name="connsiteX33" fmla="*/ 1886857 w 5504775"/>
                <a:gd name="connsiteY33" fmla="*/ 1901372 h 2206172"/>
                <a:gd name="connsiteX34" fmla="*/ 1973943 w 5504775"/>
                <a:gd name="connsiteY34" fmla="*/ 1930400 h 2206172"/>
                <a:gd name="connsiteX35" fmla="*/ 2017486 w 5504775"/>
                <a:gd name="connsiteY35" fmla="*/ 1944915 h 2206172"/>
                <a:gd name="connsiteX36" fmla="*/ 2061028 w 5504775"/>
                <a:gd name="connsiteY36" fmla="*/ 1959429 h 2206172"/>
                <a:gd name="connsiteX37" fmla="*/ 2104571 w 5504775"/>
                <a:gd name="connsiteY37" fmla="*/ 1988458 h 2206172"/>
                <a:gd name="connsiteX38" fmla="*/ 2133600 w 5504775"/>
                <a:gd name="connsiteY38" fmla="*/ 2075543 h 2206172"/>
                <a:gd name="connsiteX39" fmla="*/ 2162628 w 5504775"/>
                <a:gd name="connsiteY39" fmla="*/ 2133600 h 2206172"/>
                <a:gd name="connsiteX40" fmla="*/ 2177143 w 5504775"/>
                <a:gd name="connsiteY40" fmla="*/ 2177143 h 2206172"/>
                <a:gd name="connsiteX41" fmla="*/ 2336800 w 5504775"/>
                <a:gd name="connsiteY41" fmla="*/ 2191658 h 2206172"/>
                <a:gd name="connsiteX42" fmla="*/ 2423886 w 5504775"/>
                <a:gd name="connsiteY42" fmla="*/ 2206172 h 2206172"/>
                <a:gd name="connsiteX43" fmla="*/ 2510971 w 5504775"/>
                <a:gd name="connsiteY43" fmla="*/ 2191658 h 2206172"/>
                <a:gd name="connsiteX44" fmla="*/ 2554514 w 5504775"/>
                <a:gd name="connsiteY44" fmla="*/ 2177143 h 2206172"/>
                <a:gd name="connsiteX45" fmla="*/ 2815771 w 5504775"/>
                <a:gd name="connsiteY45" fmla="*/ 2162629 h 2206172"/>
                <a:gd name="connsiteX46" fmla="*/ 3004457 w 5504775"/>
                <a:gd name="connsiteY46" fmla="*/ 2119086 h 2206172"/>
                <a:gd name="connsiteX47" fmla="*/ 3004457 w 5504775"/>
                <a:gd name="connsiteY47" fmla="*/ 2119086 h 2206172"/>
                <a:gd name="connsiteX48" fmla="*/ 3149600 w 5504775"/>
                <a:gd name="connsiteY48" fmla="*/ 2090058 h 2206172"/>
                <a:gd name="connsiteX49" fmla="*/ 3236686 w 5504775"/>
                <a:gd name="connsiteY49" fmla="*/ 2061029 h 2206172"/>
                <a:gd name="connsiteX50" fmla="*/ 3280228 w 5504775"/>
                <a:gd name="connsiteY50" fmla="*/ 2046515 h 2206172"/>
                <a:gd name="connsiteX51" fmla="*/ 3367314 w 5504775"/>
                <a:gd name="connsiteY51" fmla="*/ 1973943 h 2206172"/>
                <a:gd name="connsiteX52" fmla="*/ 3410857 w 5504775"/>
                <a:gd name="connsiteY52" fmla="*/ 1886858 h 2206172"/>
                <a:gd name="connsiteX53" fmla="*/ 3570514 w 5504775"/>
                <a:gd name="connsiteY53" fmla="*/ 1872343 h 2206172"/>
                <a:gd name="connsiteX54" fmla="*/ 3686628 w 5504775"/>
                <a:gd name="connsiteY54" fmla="*/ 1857829 h 2206172"/>
                <a:gd name="connsiteX55" fmla="*/ 3773714 w 5504775"/>
                <a:gd name="connsiteY55" fmla="*/ 1814286 h 2206172"/>
                <a:gd name="connsiteX56" fmla="*/ 3817257 w 5504775"/>
                <a:gd name="connsiteY56" fmla="*/ 1785258 h 2206172"/>
                <a:gd name="connsiteX57" fmla="*/ 3947886 w 5504775"/>
                <a:gd name="connsiteY57" fmla="*/ 1756229 h 2206172"/>
                <a:gd name="connsiteX58" fmla="*/ 4049486 w 5504775"/>
                <a:gd name="connsiteY58" fmla="*/ 1770743 h 2206172"/>
                <a:gd name="connsiteX59" fmla="*/ 4136571 w 5504775"/>
                <a:gd name="connsiteY59" fmla="*/ 1712686 h 2206172"/>
                <a:gd name="connsiteX60" fmla="*/ 4180114 w 5504775"/>
                <a:gd name="connsiteY60" fmla="*/ 1698172 h 2206172"/>
                <a:gd name="connsiteX61" fmla="*/ 4223657 w 5504775"/>
                <a:gd name="connsiteY61" fmla="*/ 1669143 h 2206172"/>
                <a:gd name="connsiteX62" fmla="*/ 4238171 w 5504775"/>
                <a:gd name="connsiteY62" fmla="*/ 1625600 h 2206172"/>
                <a:gd name="connsiteX63" fmla="*/ 4267200 w 5504775"/>
                <a:gd name="connsiteY63" fmla="*/ 1582058 h 2206172"/>
                <a:gd name="connsiteX64" fmla="*/ 4310743 w 5504775"/>
                <a:gd name="connsiteY64" fmla="*/ 1422400 h 2206172"/>
                <a:gd name="connsiteX65" fmla="*/ 4354286 w 5504775"/>
                <a:gd name="connsiteY65" fmla="*/ 1349829 h 2206172"/>
                <a:gd name="connsiteX66" fmla="*/ 4412343 w 5504775"/>
                <a:gd name="connsiteY66" fmla="*/ 1306286 h 2206172"/>
                <a:gd name="connsiteX67" fmla="*/ 4499428 w 5504775"/>
                <a:gd name="connsiteY67" fmla="*/ 1219200 h 2206172"/>
                <a:gd name="connsiteX68" fmla="*/ 4542971 w 5504775"/>
                <a:gd name="connsiteY68" fmla="*/ 1175658 h 2206172"/>
                <a:gd name="connsiteX69" fmla="*/ 4572000 w 5504775"/>
                <a:gd name="connsiteY69" fmla="*/ 1117600 h 2206172"/>
                <a:gd name="connsiteX70" fmla="*/ 4630057 w 5504775"/>
                <a:gd name="connsiteY70" fmla="*/ 1074058 h 2206172"/>
                <a:gd name="connsiteX71" fmla="*/ 4717143 w 5504775"/>
                <a:gd name="connsiteY71" fmla="*/ 1001486 h 2206172"/>
                <a:gd name="connsiteX72" fmla="*/ 4775200 w 5504775"/>
                <a:gd name="connsiteY72" fmla="*/ 914400 h 2206172"/>
                <a:gd name="connsiteX73" fmla="*/ 4804228 w 5504775"/>
                <a:gd name="connsiteY73" fmla="*/ 870858 h 2206172"/>
                <a:gd name="connsiteX74" fmla="*/ 4891314 w 5504775"/>
                <a:gd name="connsiteY74" fmla="*/ 798286 h 2206172"/>
                <a:gd name="connsiteX75" fmla="*/ 4934857 w 5504775"/>
                <a:gd name="connsiteY75" fmla="*/ 740229 h 2206172"/>
                <a:gd name="connsiteX76" fmla="*/ 5007428 w 5504775"/>
                <a:gd name="connsiteY76" fmla="*/ 653143 h 2206172"/>
                <a:gd name="connsiteX77" fmla="*/ 5036457 w 5504775"/>
                <a:gd name="connsiteY77" fmla="*/ 449943 h 2206172"/>
                <a:gd name="connsiteX78" fmla="*/ 5065486 w 5504775"/>
                <a:gd name="connsiteY78" fmla="*/ 362858 h 2206172"/>
                <a:gd name="connsiteX79" fmla="*/ 5239657 w 5504775"/>
                <a:gd name="connsiteY79" fmla="*/ 246743 h 2206172"/>
                <a:gd name="connsiteX80" fmla="*/ 5283200 w 5504775"/>
                <a:gd name="connsiteY80" fmla="*/ 217715 h 2206172"/>
                <a:gd name="connsiteX81" fmla="*/ 5326743 w 5504775"/>
                <a:gd name="connsiteY81" fmla="*/ 188686 h 2206172"/>
                <a:gd name="connsiteX82" fmla="*/ 5399314 w 5504775"/>
                <a:gd name="connsiteY82" fmla="*/ 116115 h 2206172"/>
                <a:gd name="connsiteX83" fmla="*/ 5457371 w 5504775"/>
                <a:gd name="connsiteY83" fmla="*/ 29029 h 2206172"/>
                <a:gd name="connsiteX84" fmla="*/ 5500914 w 5504775"/>
                <a:gd name="connsiteY84" fmla="*/ 0 h 2206172"/>
                <a:gd name="connsiteX85" fmla="*/ 5413828 w 5504775"/>
                <a:gd name="connsiteY85" fmla="*/ 29029 h 2206172"/>
                <a:gd name="connsiteX86" fmla="*/ 5312228 w 5504775"/>
                <a:gd name="connsiteY86" fmla="*/ 58058 h 2206172"/>
                <a:gd name="connsiteX87" fmla="*/ 5181600 w 5504775"/>
                <a:gd name="connsiteY87" fmla="*/ 87086 h 2206172"/>
                <a:gd name="connsiteX88" fmla="*/ 4688114 w 5504775"/>
                <a:gd name="connsiteY88" fmla="*/ 101600 h 2206172"/>
                <a:gd name="connsiteX89" fmla="*/ 4557486 w 5504775"/>
                <a:gd name="connsiteY89" fmla="*/ 130629 h 2206172"/>
                <a:gd name="connsiteX90" fmla="*/ 3367314 w 5504775"/>
                <a:gd name="connsiteY90" fmla="*/ 159658 h 2206172"/>
                <a:gd name="connsiteX91" fmla="*/ 3280228 w 5504775"/>
                <a:gd name="connsiteY91" fmla="*/ 174172 h 2206172"/>
                <a:gd name="connsiteX92" fmla="*/ 3207657 w 5504775"/>
                <a:gd name="connsiteY92" fmla="*/ 188686 h 2206172"/>
                <a:gd name="connsiteX93" fmla="*/ 3091543 w 5504775"/>
                <a:gd name="connsiteY93" fmla="*/ 203200 h 2206172"/>
                <a:gd name="connsiteX94" fmla="*/ 2699657 w 5504775"/>
                <a:gd name="connsiteY94" fmla="*/ 188686 h 2206172"/>
                <a:gd name="connsiteX95" fmla="*/ 2569028 w 5504775"/>
                <a:gd name="connsiteY95" fmla="*/ 174172 h 2206172"/>
                <a:gd name="connsiteX96" fmla="*/ 2249714 w 5504775"/>
                <a:gd name="connsiteY96" fmla="*/ 159658 h 2206172"/>
                <a:gd name="connsiteX97" fmla="*/ 2104571 w 5504775"/>
                <a:gd name="connsiteY97" fmla="*/ 145143 h 2206172"/>
                <a:gd name="connsiteX98" fmla="*/ 2061028 w 5504775"/>
                <a:gd name="connsiteY98" fmla="*/ 130629 h 2206172"/>
                <a:gd name="connsiteX99" fmla="*/ 1959428 w 5504775"/>
                <a:gd name="connsiteY99" fmla="*/ 116115 h 2206172"/>
                <a:gd name="connsiteX100" fmla="*/ 1611086 w 5504775"/>
                <a:gd name="connsiteY100" fmla="*/ 130629 h 2206172"/>
                <a:gd name="connsiteX101" fmla="*/ 1494971 w 5504775"/>
                <a:gd name="connsiteY101" fmla="*/ 159658 h 2206172"/>
                <a:gd name="connsiteX102" fmla="*/ 1335314 w 5504775"/>
                <a:gd name="connsiteY102" fmla="*/ 188686 h 2206172"/>
                <a:gd name="connsiteX103" fmla="*/ 1248228 w 5504775"/>
                <a:gd name="connsiteY103" fmla="*/ 203200 h 2206172"/>
                <a:gd name="connsiteX104" fmla="*/ 595086 w 5504775"/>
                <a:gd name="connsiteY104" fmla="*/ 188686 h 2206172"/>
                <a:gd name="connsiteX105" fmla="*/ 0 w 5504775"/>
                <a:gd name="connsiteY105" fmla="*/ 174172 h 22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504775" h="2206172">
                  <a:moveTo>
                    <a:pt x="0" y="174172"/>
                  </a:moveTo>
                  <a:lnTo>
                    <a:pt x="0" y="174172"/>
                  </a:lnTo>
                  <a:cubicBezTo>
                    <a:pt x="19352" y="212877"/>
                    <a:pt x="41011" y="250512"/>
                    <a:pt x="58057" y="290286"/>
                  </a:cubicBezTo>
                  <a:cubicBezTo>
                    <a:pt x="70111" y="318411"/>
                    <a:pt x="77410" y="348343"/>
                    <a:pt x="87086" y="377372"/>
                  </a:cubicBezTo>
                  <a:lnTo>
                    <a:pt x="116114" y="464458"/>
                  </a:lnTo>
                  <a:lnTo>
                    <a:pt x="145143" y="551543"/>
                  </a:lnTo>
                  <a:cubicBezTo>
                    <a:pt x="149981" y="566057"/>
                    <a:pt x="151170" y="582356"/>
                    <a:pt x="159657" y="595086"/>
                  </a:cubicBezTo>
                  <a:cubicBezTo>
                    <a:pt x="179009" y="624115"/>
                    <a:pt x="206681" y="649074"/>
                    <a:pt x="217714" y="682172"/>
                  </a:cubicBezTo>
                  <a:cubicBezTo>
                    <a:pt x="227390" y="711201"/>
                    <a:pt x="229770" y="743798"/>
                    <a:pt x="246743" y="769258"/>
                  </a:cubicBezTo>
                  <a:cubicBezTo>
                    <a:pt x="256419" y="783772"/>
                    <a:pt x="267970" y="797198"/>
                    <a:pt x="275771" y="812800"/>
                  </a:cubicBezTo>
                  <a:cubicBezTo>
                    <a:pt x="304020" y="869297"/>
                    <a:pt x="276894" y="849284"/>
                    <a:pt x="304800" y="914400"/>
                  </a:cubicBezTo>
                  <a:cubicBezTo>
                    <a:pt x="311671" y="930434"/>
                    <a:pt x="326027" y="942341"/>
                    <a:pt x="333828" y="957943"/>
                  </a:cubicBezTo>
                  <a:cubicBezTo>
                    <a:pt x="340670" y="971627"/>
                    <a:pt x="337525" y="990668"/>
                    <a:pt x="348343" y="1001486"/>
                  </a:cubicBezTo>
                  <a:cubicBezTo>
                    <a:pt x="359161" y="1012304"/>
                    <a:pt x="377372" y="1011162"/>
                    <a:pt x="391886" y="1016000"/>
                  </a:cubicBezTo>
                  <a:cubicBezTo>
                    <a:pt x="438200" y="1154946"/>
                    <a:pt x="392036" y="1059724"/>
                    <a:pt x="464457" y="1146629"/>
                  </a:cubicBezTo>
                  <a:cubicBezTo>
                    <a:pt x="475624" y="1160030"/>
                    <a:pt x="481151" y="1177837"/>
                    <a:pt x="493486" y="1190172"/>
                  </a:cubicBezTo>
                  <a:cubicBezTo>
                    <a:pt x="505821" y="1202507"/>
                    <a:pt x="523990" y="1207611"/>
                    <a:pt x="537028" y="1219200"/>
                  </a:cubicBezTo>
                  <a:cubicBezTo>
                    <a:pt x="654513" y="1323631"/>
                    <a:pt x="577871" y="1290872"/>
                    <a:pt x="667657" y="1320800"/>
                  </a:cubicBezTo>
                  <a:cubicBezTo>
                    <a:pt x="682171" y="1330476"/>
                    <a:pt x="695598" y="1342028"/>
                    <a:pt x="711200" y="1349829"/>
                  </a:cubicBezTo>
                  <a:cubicBezTo>
                    <a:pt x="735583" y="1362021"/>
                    <a:pt x="789556" y="1371885"/>
                    <a:pt x="812800" y="1378858"/>
                  </a:cubicBezTo>
                  <a:cubicBezTo>
                    <a:pt x="842108" y="1387651"/>
                    <a:pt x="899886" y="1407886"/>
                    <a:pt x="899886" y="1407886"/>
                  </a:cubicBezTo>
                  <a:cubicBezTo>
                    <a:pt x="914400" y="1417562"/>
                    <a:pt x="927488" y="1429830"/>
                    <a:pt x="943428" y="1436915"/>
                  </a:cubicBezTo>
                  <a:cubicBezTo>
                    <a:pt x="988853" y="1457104"/>
                    <a:pt x="1040326" y="1468396"/>
                    <a:pt x="1088571" y="1480458"/>
                  </a:cubicBezTo>
                  <a:cubicBezTo>
                    <a:pt x="1093409" y="1494972"/>
                    <a:pt x="1092268" y="1513182"/>
                    <a:pt x="1103086" y="1524000"/>
                  </a:cubicBezTo>
                  <a:cubicBezTo>
                    <a:pt x="1113904" y="1534818"/>
                    <a:pt x="1132944" y="1531673"/>
                    <a:pt x="1146628" y="1538515"/>
                  </a:cubicBezTo>
                  <a:cubicBezTo>
                    <a:pt x="1162230" y="1546316"/>
                    <a:pt x="1176770" y="1556376"/>
                    <a:pt x="1190171" y="1567543"/>
                  </a:cubicBezTo>
                  <a:cubicBezTo>
                    <a:pt x="1205940" y="1580684"/>
                    <a:pt x="1215771" y="1601117"/>
                    <a:pt x="1233714" y="1611086"/>
                  </a:cubicBezTo>
                  <a:cubicBezTo>
                    <a:pt x="1297273" y="1646397"/>
                    <a:pt x="1443277" y="1658804"/>
                    <a:pt x="1494971" y="1669143"/>
                  </a:cubicBezTo>
                  <a:cubicBezTo>
                    <a:pt x="1587104" y="1687570"/>
                    <a:pt x="1543610" y="1677675"/>
                    <a:pt x="1625600" y="1698172"/>
                  </a:cubicBezTo>
                  <a:cubicBezTo>
                    <a:pt x="1640114" y="1707848"/>
                    <a:pt x="1659467" y="1712686"/>
                    <a:pt x="1669143" y="1727200"/>
                  </a:cubicBezTo>
                  <a:cubicBezTo>
                    <a:pt x="1708989" y="1786969"/>
                    <a:pt x="1654140" y="1781963"/>
                    <a:pt x="1712686" y="1828800"/>
                  </a:cubicBezTo>
                  <a:cubicBezTo>
                    <a:pt x="1724633" y="1838357"/>
                    <a:pt x="1742544" y="1836473"/>
                    <a:pt x="1756228" y="1843315"/>
                  </a:cubicBezTo>
                  <a:cubicBezTo>
                    <a:pt x="1771830" y="1851116"/>
                    <a:pt x="1783831" y="1865258"/>
                    <a:pt x="1799771" y="1872343"/>
                  </a:cubicBezTo>
                  <a:cubicBezTo>
                    <a:pt x="1827733" y="1884770"/>
                    <a:pt x="1857828" y="1891696"/>
                    <a:pt x="1886857" y="1901372"/>
                  </a:cubicBezTo>
                  <a:lnTo>
                    <a:pt x="1973943" y="1930400"/>
                  </a:lnTo>
                  <a:lnTo>
                    <a:pt x="2017486" y="1944915"/>
                  </a:lnTo>
                  <a:lnTo>
                    <a:pt x="2061028" y="1959429"/>
                  </a:lnTo>
                  <a:cubicBezTo>
                    <a:pt x="2075542" y="1969105"/>
                    <a:pt x="2095326" y="1973665"/>
                    <a:pt x="2104571" y="1988458"/>
                  </a:cubicBezTo>
                  <a:cubicBezTo>
                    <a:pt x="2120788" y="2014406"/>
                    <a:pt x="2119916" y="2048175"/>
                    <a:pt x="2133600" y="2075543"/>
                  </a:cubicBezTo>
                  <a:cubicBezTo>
                    <a:pt x="2143276" y="2094895"/>
                    <a:pt x="2154105" y="2113713"/>
                    <a:pt x="2162628" y="2133600"/>
                  </a:cubicBezTo>
                  <a:cubicBezTo>
                    <a:pt x="2168655" y="2147662"/>
                    <a:pt x="2162629" y="2172305"/>
                    <a:pt x="2177143" y="2177143"/>
                  </a:cubicBezTo>
                  <a:cubicBezTo>
                    <a:pt x="2227839" y="2194042"/>
                    <a:pt x="2283728" y="2185414"/>
                    <a:pt x="2336800" y="2191658"/>
                  </a:cubicBezTo>
                  <a:cubicBezTo>
                    <a:pt x="2366027" y="2195097"/>
                    <a:pt x="2394857" y="2201334"/>
                    <a:pt x="2423886" y="2206172"/>
                  </a:cubicBezTo>
                  <a:cubicBezTo>
                    <a:pt x="2452914" y="2201334"/>
                    <a:pt x="2482243" y="2198042"/>
                    <a:pt x="2510971" y="2191658"/>
                  </a:cubicBezTo>
                  <a:cubicBezTo>
                    <a:pt x="2525906" y="2188339"/>
                    <a:pt x="2539283" y="2178594"/>
                    <a:pt x="2554514" y="2177143"/>
                  </a:cubicBezTo>
                  <a:cubicBezTo>
                    <a:pt x="2641341" y="2168874"/>
                    <a:pt x="2728685" y="2167467"/>
                    <a:pt x="2815771" y="2162629"/>
                  </a:cubicBezTo>
                  <a:cubicBezTo>
                    <a:pt x="2947662" y="2143788"/>
                    <a:pt x="2884916" y="2158933"/>
                    <a:pt x="3004457" y="2119086"/>
                  </a:cubicBezTo>
                  <a:lnTo>
                    <a:pt x="3004457" y="2119086"/>
                  </a:lnTo>
                  <a:cubicBezTo>
                    <a:pt x="3052838" y="2109410"/>
                    <a:pt x="3102793" y="2105661"/>
                    <a:pt x="3149600" y="2090058"/>
                  </a:cubicBezTo>
                  <a:lnTo>
                    <a:pt x="3236686" y="2061029"/>
                  </a:lnTo>
                  <a:lnTo>
                    <a:pt x="3280228" y="2046515"/>
                  </a:lnTo>
                  <a:cubicBezTo>
                    <a:pt x="3312357" y="2025095"/>
                    <a:pt x="3344963" y="2007469"/>
                    <a:pt x="3367314" y="1973943"/>
                  </a:cubicBezTo>
                  <a:cubicBezTo>
                    <a:pt x="3379642" y="1955451"/>
                    <a:pt x="3382123" y="1895699"/>
                    <a:pt x="3410857" y="1886858"/>
                  </a:cubicBezTo>
                  <a:cubicBezTo>
                    <a:pt x="3461932" y="1871143"/>
                    <a:pt x="3517369" y="1877937"/>
                    <a:pt x="3570514" y="1872343"/>
                  </a:cubicBezTo>
                  <a:cubicBezTo>
                    <a:pt x="3609306" y="1868260"/>
                    <a:pt x="3647923" y="1862667"/>
                    <a:pt x="3686628" y="1857829"/>
                  </a:cubicBezTo>
                  <a:cubicBezTo>
                    <a:pt x="3811407" y="1774642"/>
                    <a:pt x="3653538" y="1874372"/>
                    <a:pt x="3773714" y="1814286"/>
                  </a:cubicBezTo>
                  <a:cubicBezTo>
                    <a:pt x="3789316" y="1806485"/>
                    <a:pt x="3801655" y="1793059"/>
                    <a:pt x="3817257" y="1785258"/>
                  </a:cubicBezTo>
                  <a:cubicBezTo>
                    <a:pt x="3852992" y="1767391"/>
                    <a:pt x="3914431" y="1761805"/>
                    <a:pt x="3947886" y="1756229"/>
                  </a:cubicBezTo>
                  <a:cubicBezTo>
                    <a:pt x="3981753" y="1761067"/>
                    <a:pt x="4016152" y="1778436"/>
                    <a:pt x="4049486" y="1770743"/>
                  </a:cubicBezTo>
                  <a:cubicBezTo>
                    <a:pt x="4083480" y="1762898"/>
                    <a:pt x="4103473" y="1723718"/>
                    <a:pt x="4136571" y="1712686"/>
                  </a:cubicBezTo>
                  <a:lnTo>
                    <a:pt x="4180114" y="1698172"/>
                  </a:lnTo>
                  <a:cubicBezTo>
                    <a:pt x="4194628" y="1688496"/>
                    <a:pt x="4212760" y="1682765"/>
                    <a:pt x="4223657" y="1669143"/>
                  </a:cubicBezTo>
                  <a:cubicBezTo>
                    <a:pt x="4233214" y="1657196"/>
                    <a:pt x="4231329" y="1639284"/>
                    <a:pt x="4238171" y="1625600"/>
                  </a:cubicBezTo>
                  <a:cubicBezTo>
                    <a:pt x="4245972" y="1609998"/>
                    <a:pt x="4257524" y="1596572"/>
                    <a:pt x="4267200" y="1582058"/>
                  </a:cubicBezTo>
                  <a:cubicBezTo>
                    <a:pt x="4275838" y="1538867"/>
                    <a:pt x="4288644" y="1459231"/>
                    <a:pt x="4310743" y="1422400"/>
                  </a:cubicBezTo>
                  <a:cubicBezTo>
                    <a:pt x="4325257" y="1398210"/>
                    <a:pt x="4335709" y="1371060"/>
                    <a:pt x="4354286" y="1349829"/>
                  </a:cubicBezTo>
                  <a:cubicBezTo>
                    <a:pt x="4370216" y="1331624"/>
                    <a:pt x="4394362" y="1322469"/>
                    <a:pt x="4412343" y="1306286"/>
                  </a:cubicBezTo>
                  <a:cubicBezTo>
                    <a:pt x="4442857" y="1278823"/>
                    <a:pt x="4470399" y="1248229"/>
                    <a:pt x="4499428" y="1219200"/>
                  </a:cubicBezTo>
                  <a:lnTo>
                    <a:pt x="4542971" y="1175658"/>
                  </a:lnTo>
                  <a:cubicBezTo>
                    <a:pt x="4552647" y="1156305"/>
                    <a:pt x="4557919" y="1134028"/>
                    <a:pt x="4572000" y="1117600"/>
                  </a:cubicBezTo>
                  <a:cubicBezTo>
                    <a:pt x="4587743" y="1099233"/>
                    <a:pt x="4611690" y="1089801"/>
                    <a:pt x="4630057" y="1074058"/>
                  </a:cubicBezTo>
                  <a:cubicBezTo>
                    <a:pt x="4727849" y="990237"/>
                    <a:pt x="4620901" y="1065648"/>
                    <a:pt x="4717143" y="1001486"/>
                  </a:cubicBezTo>
                  <a:lnTo>
                    <a:pt x="4775200" y="914400"/>
                  </a:lnTo>
                  <a:cubicBezTo>
                    <a:pt x="4784876" y="899886"/>
                    <a:pt x="4789714" y="880534"/>
                    <a:pt x="4804228" y="870858"/>
                  </a:cubicBezTo>
                  <a:cubicBezTo>
                    <a:pt x="4849021" y="840996"/>
                    <a:pt x="4854062" y="841746"/>
                    <a:pt x="4891314" y="798286"/>
                  </a:cubicBezTo>
                  <a:cubicBezTo>
                    <a:pt x="4907057" y="779919"/>
                    <a:pt x="4919114" y="758596"/>
                    <a:pt x="4934857" y="740229"/>
                  </a:cubicBezTo>
                  <a:cubicBezTo>
                    <a:pt x="5018670" y="642448"/>
                    <a:pt x="4943274" y="749376"/>
                    <a:pt x="5007428" y="653143"/>
                  </a:cubicBezTo>
                  <a:cubicBezTo>
                    <a:pt x="5014407" y="590335"/>
                    <a:pt x="5019129" y="513479"/>
                    <a:pt x="5036457" y="449943"/>
                  </a:cubicBezTo>
                  <a:cubicBezTo>
                    <a:pt x="5044508" y="420423"/>
                    <a:pt x="5040027" y="379831"/>
                    <a:pt x="5065486" y="362858"/>
                  </a:cubicBezTo>
                  <a:lnTo>
                    <a:pt x="5239657" y="246743"/>
                  </a:lnTo>
                  <a:lnTo>
                    <a:pt x="5283200" y="217715"/>
                  </a:lnTo>
                  <a:lnTo>
                    <a:pt x="5326743" y="188686"/>
                  </a:lnTo>
                  <a:cubicBezTo>
                    <a:pt x="5442851" y="14520"/>
                    <a:pt x="5263853" y="270927"/>
                    <a:pt x="5399314" y="116115"/>
                  </a:cubicBezTo>
                  <a:cubicBezTo>
                    <a:pt x="5422288" y="89859"/>
                    <a:pt x="5428342" y="48382"/>
                    <a:pt x="5457371" y="29029"/>
                  </a:cubicBezTo>
                  <a:cubicBezTo>
                    <a:pt x="5471885" y="19353"/>
                    <a:pt x="5518358" y="0"/>
                    <a:pt x="5500914" y="0"/>
                  </a:cubicBezTo>
                  <a:cubicBezTo>
                    <a:pt x="5470315" y="0"/>
                    <a:pt x="5442857" y="19353"/>
                    <a:pt x="5413828" y="29029"/>
                  </a:cubicBezTo>
                  <a:cubicBezTo>
                    <a:pt x="5309436" y="63827"/>
                    <a:pt x="5439794" y="21610"/>
                    <a:pt x="5312228" y="58058"/>
                  </a:cubicBezTo>
                  <a:cubicBezTo>
                    <a:pt x="5252622" y="75089"/>
                    <a:pt x="5260974" y="83117"/>
                    <a:pt x="5181600" y="87086"/>
                  </a:cubicBezTo>
                  <a:cubicBezTo>
                    <a:pt x="5017239" y="95304"/>
                    <a:pt x="4852609" y="96762"/>
                    <a:pt x="4688114" y="101600"/>
                  </a:cubicBezTo>
                  <a:cubicBezTo>
                    <a:pt x="4641878" y="113160"/>
                    <a:pt x="4605401" y="123258"/>
                    <a:pt x="4557486" y="130629"/>
                  </a:cubicBezTo>
                  <a:cubicBezTo>
                    <a:pt x="4182986" y="188243"/>
                    <a:pt x="3590877" y="156637"/>
                    <a:pt x="3367314" y="159658"/>
                  </a:cubicBezTo>
                  <a:lnTo>
                    <a:pt x="3280228" y="174172"/>
                  </a:lnTo>
                  <a:cubicBezTo>
                    <a:pt x="3255957" y="178585"/>
                    <a:pt x="3232040" y="184935"/>
                    <a:pt x="3207657" y="188686"/>
                  </a:cubicBezTo>
                  <a:cubicBezTo>
                    <a:pt x="3169105" y="194617"/>
                    <a:pt x="3130248" y="198362"/>
                    <a:pt x="3091543" y="203200"/>
                  </a:cubicBezTo>
                  <a:lnTo>
                    <a:pt x="2699657" y="188686"/>
                  </a:lnTo>
                  <a:cubicBezTo>
                    <a:pt x="2655914" y="186256"/>
                    <a:pt x="2612748" y="176993"/>
                    <a:pt x="2569028" y="174172"/>
                  </a:cubicBezTo>
                  <a:cubicBezTo>
                    <a:pt x="2462701" y="167312"/>
                    <a:pt x="2356152" y="164496"/>
                    <a:pt x="2249714" y="159658"/>
                  </a:cubicBezTo>
                  <a:cubicBezTo>
                    <a:pt x="2201333" y="154820"/>
                    <a:pt x="2152628" y="152536"/>
                    <a:pt x="2104571" y="145143"/>
                  </a:cubicBezTo>
                  <a:cubicBezTo>
                    <a:pt x="2089449" y="142817"/>
                    <a:pt x="2076030" y="133629"/>
                    <a:pt x="2061028" y="130629"/>
                  </a:cubicBezTo>
                  <a:cubicBezTo>
                    <a:pt x="2027482" y="123920"/>
                    <a:pt x="1993295" y="120953"/>
                    <a:pt x="1959428" y="116115"/>
                  </a:cubicBezTo>
                  <a:cubicBezTo>
                    <a:pt x="1843314" y="120953"/>
                    <a:pt x="1726793" y="119781"/>
                    <a:pt x="1611086" y="130629"/>
                  </a:cubicBezTo>
                  <a:cubicBezTo>
                    <a:pt x="1571364" y="134353"/>
                    <a:pt x="1534324" y="153099"/>
                    <a:pt x="1494971" y="159658"/>
                  </a:cubicBezTo>
                  <a:cubicBezTo>
                    <a:pt x="1238339" y="202429"/>
                    <a:pt x="1558473" y="148113"/>
                    <a:pt x="1335314" y="188686"/>
                  </a:cubicBezTo>
                  <a:cubicBezTo>
                    <a:pt x="1306360" y="193950"/>
                    <a:pt x="1277257" y="198362"/>
                    <a:pt x="1248228" y="203200"/>
                  </a:cubicBezTo>
                  <a:cubicBezTo>
                    <a:pt x="759633" y="185751"/>
                    <a:pt x="977381" y="188686"/>
                    <a:pt x="595086" y="188686"/>
                  </a:cubicBezTo>
                  <a:lnTo>
                    <a:pt x="0" y="1741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D0035D4C-04DF-AF4B-87CC-0035D792FE2E}"/>
                </a:ext>
              </a:extLst>
            </p:cNvPr>
            <p:cNvSpPr/>
            <p:nvPr/>
          </p:nvSpPr>
          <p:spPr>
            <a:xfrm>
              <a:off x="6226968" y="1898558"/>
              <a:ext cx="609132" cy="3104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F15E5FB-D304-CD47-A395-8A481577A151}"/>
                </a:ext>
              </a:extLst>
            </p:cNvPr>
            <p:cNvSpPr/>
            <p:nvPr/>
          </p:nvSpPr>
          <p:spPr>
            <a:xfrm>
              <a:off x="269664" y="1798017"/>
              <a:ext cx="116303" cy="3104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5FB885B7-5D92-774C-9DA4-92CD79804278}"/>
                </a:ext>
              </a:extLst>
            </p:cNvPr>
            <p:cNvSpPr/>
            <p:nvPr/>
          </p:nvSpPr>
          <p:spPr>
            <a:xfrm>
              <a:off x="2284703" y="4222943"/>
              <a:ext cx="2121811" cy="476039"/>
            </a:xfrm>
            <a:custGeom>
              <a:avLst/>
              <a:gdLst>
                <a:gd name="connsiteX0" fmla="*/ 2988947 w 2990257"/>
                <a:gd name="connsiteY0" fmla="*/ 0 h 691116"/>
                <a:gd name="connsiteX1" fmla="*/ 2988947 w 2990257"/>
                <a:gd name="connsiteY1" fmla="*/ 0 h 691116"/>
                <a:gd name="connsiteX2" fmla="*/ 2957049 w 2990257"/>
                <a:gd name="connsiteY2" fmla="*/ 85060 h 691116"/>
                <a:gd name="connsiteX3" fmla="*/ 2925152 w 2990257"/>
                <a:gd name="connsiteY3" fmla="*/ 106325 h 691116"/>
                <a:gd name="connsiteX4" fmla="*/ 2903887 w 2990257"/>
                <a:gd name="connsiteY4" fmla="*/ 170121 h 691116"/>
                <a:gd name="connsiteX5" fmla="*/ 2893254 w 2990257"/>
                <a:gd name="connsiteY5" fmla="*/ 202018 h 691116"/>
                <a:gd name="connsiteX6" fmla="*/ 2871989 w 2990257"/>
                <a:gd name="connsiteY6" fmla="*/ 223284 h 691116"/>
                <a:gd name="connsiteX7" fmla="*/ 2648705 w 2990257"/>
                <a:gd name="connsiteY7" fmla="*/ 255181 h 691116"/>
                <a:gd name="connsiteX8" fmla="*/ 2606175 w 2990257"/>
                <a:gd name="connsiteY8" fmla="*/ 265814 h 691116"/>
                <a:gd name="connsiteX9" fmla="*/ 2489217 w 2990257"/>
                <a:gd name="connsiteY9" fmla="*/ 287079 h 691116"/>
                <a:gd name="connsiteX10" fmla="*/ 2393524 w 2990257"/>
                <a:gd name="connsiteY10" fmla="*/ 318977 h 691116"/>
                <a:gd name="connsiteX11" fmla="*/ 2361626 w 2990257"/>
                <a:gd name="connsiteY11" fmla="*/ 329609 h 691116"/>
                <a:gd name="connsiteX12" fmla="*/ 2308463 w 2990257"/>
                <a:gd name="connsiteY12" fmla="*/ 340242 h 691116"/>
                <a:gd name="connsiteX13" fmla="*/ 2276566 w 2990257"/>
                <a:gd name="connsiteY13" fmla="*/ 350874 h 691116"/>
                <a:gd name="connsiteX14" fmla="*/ 2191505 w 2990257"/>
                <a:gd name="connsiteY14" fmla="*/ 361507 h 691116"/>
                <a:gd name="connsiteX15" fmla="*/ 2159608 w 2990257"/>
                <a:gd name="connsiteY15" fmla="*/ 382772 h 691116"/>
                <a:gd name="connsiteX16" fmla="*/ 2106445 w 2990257"/>
                <a:gd name="connsiteY16" fmla="*/ 425302 h 691116"/>
                <a:gd name="connsiteX17" fmla="*/ 2095812 w 2990257"/>
                <a:gd name="connsiteY17" fmla="*/ 457200 h 691116"/>
                <a:gd name="connsiteX18" fmla="*/ 2063915 w 2990257"/>
                <a:gd name="connsiteY18" fmla="*/ 467832 h 691116"/>
                <a:gd name="connsiteX19" fmla="*/ 2010752 w 2990257"/>
                <a:gd name="connsiteY19" fmla="*/ 499730 h 691116"/>
                <a:gd name="connsiteX20" fmla="*/ 1989487 w 2990257"/>
                <a:gd name="connsiteY20" fmla="*/ 531628 h 691116"/>
                <a:gd name="connsiteX21" fmla="*/ 1957589 w 2990257"/>
                <a:gd name="connsiteY21" fmla="*/ 542260 h 691116"/>
                <a:gd name="connsiteX22" fmla="*/ 1925691 w 2990257"/>
                <a:gd name="connsiteY22" fmla="*/ 563525 h 691116"/>
                <a:gd name="connsiteX23" fmla="*/ 1829998 w 2990257"/>
                <a:gd name="connsiteY23" fmla="*/ 595423 h 691116"/>
                <a:gd name="connsiteX24" fmla="*/ 1798101 w 2990257"/>
                <a:gd name="connsiteY24" fmla="*/ 606056 h 691116"/>
                <a:gd name="connsiteX25" fmla="*/ 1649245 w 2990257"/>
                <a:gd name="connsiteY25" fmla="*/ 627321 h 691116"/>
                <a:gd name="connsiteX26" fmla="*/ 1606715 w 2990257"/>
                <a:gd name="connsiteY26" fmla="*/ 637953 h 691116"/>
                <a:gd name="connsiteX27" fmla="*/ 1553552 w 2990257"/>
                <a:gd name="connsiteY27" fmla="*/ 648586 h 691116"/>
                <a:gd name="connsiteX28" fmla="*/ 1521654 w 2990257"/>
                <a:gd name="connsiteY28" fmla="*/ 659218 h 691116"/>
                <a:gd name="connsiteX29" fmla="*/ 1425961 w 2990257"/>
                <a:gd name="connsiteY29" fmla="*/ 680484 h 691116"/>
                <a:gd name="connsiteX30" fmla="*/ 1075087 w 2990257"/>
                <a:gd name="connsiteY30" fmla="*/ 691116 h 691116"/>
                <a:gd name="connsiteX31" fmla="*/ 883701 w 2990257"/>
                <a:gd name="connsiteY31" fmla="*/ 680484 h 691116"/>
                <a:gd name="connsiteX32" fmla="*/ 862435 w 2990257"/>
                <a:gd name="connsiteY32" fmla="*/ 659218 h 691116"/>
                <a:gd name="connsiteX33" fmla="*/ 798640 w 2990257"/>
                <a:gd name="connsiteY33" fmla="*/ 637953 h 691116"/>
                <a:gd name="connsiteX34" fmla="*/ 777375 w 2990257"/>
                <a:gd name="connsiteY34" fmla="*/ 606056 h 691116"/>
                <a:gd name="connsiteX35" fmla="*/ 745477 w 2990257"/>
                <a:gd name="connsiteY35" fmla="*/ 584791 h 691116"/>
                <a:gd name="connsiteX36" fmla="*/ 692315 w 2990257"/>
                <a:gd name="connsiteY36" fmla="*/ 489098 h 691116"/>
                <a:gd name="connsiteX37" fmla="*/ 649784 w 2990257"/>
                <a:gd name="connsiteY37" fmla="*/ 435935 h 691116"/>
                <a:gd name="connsiteX38" fmla="*/ 575356 w 2990257"/>
                <a:gd name="connsiteY38" fmla="*/ 350874 h 691116"/>
                <a:gd name="connsiteX39" fmla="*/ 522194 w 2990257"/>
                <a:gd name="connsiteY39" fmla="*/ 340242 h 691116"/>
                <a:gd name="connsiteX40" fmla="*/ 458398 w 2990257"/>
                <a:gd name="connsiteY40" fmla="*/ 318977 h 691116"/>
                <a:gd name="connsiteX41" fmla="*/ 426501 w 2990257"/>
                <a:gd name="connsiteY41" fmla="*/ 308344 h 691116"/>
                <a:gd name="connsiteX42" fmla="*/ 394603 w 2990257"/>
                <a:gd name="connsiteY42" fmla="*/ 287079 h 691116"/>
                <a:gd name="connsiteX43" fmla="*/ 383970 w 2990257"/>
                <a:gd name="connsiteY43" fmla="*/ 255181 h 691116"/>
                <a:gd name="connsiteX44" fmla="*/ 341440 w 2990257"/>
                <a:gd name="connsiteY44" fmla="*/ 202018 h 691116"/>
                <a:gd name="connsiteX45" fmla="*/ 277645 w 2990257"/>
                <a:gd name="connsiteY45" fmla="*/ 159488 h 691116"/>
                <a:gd name="connsiteX46" fmla="*/ 181952 w 2990257"/>
                <a:gd name="connsiteY46" fmla="*/ 138223 h 691116"/>
                <a:gd name="connsiteX47" fmla="*/ 118156 w 2990257"/>
                <a:gd name="connsiteY47" fmla="*/ 116958 h 691116"/>
                <a:gd name="connsiteX48" fmla="*/ 86259 w 2990257"/>
                <a:gd name="connsiteY48" fmla="*/ 106325 h 691116"/>
                <a:gd name="connsiteX49" fmla="*/ 54361 w 2990257"/>
                <a:gd name="connsiteY49" fmla="*/ 85060 h 691116"/>
                <a:gd name="connsiteX50" fmla="*/ 33096 w 2990257"/>
                <a:gd name="connsiteY50" fmla="*/ 53163 h 691116"/>
                <a:gd name="connsiteX51" fmla="*/ 1198 w 2990257"/>
                <a:gd name="connsiteY51" fmla="*/ 42530 h 691116"/>
                <a:gd name="connsiteX52" fmla="*/ 11831 w 2990257"/>
                <a:gd name="connsiteY52" fmla="*/ 53163 h 691116"/>
                <a:gd name="connsiteX53" fmla="*/ 128789 w 2990257"/>
                <a:gd name="connsiteY53" fmla="*/ 53163 h 691116"/>
                <a:gd name="connsiteX54" fmla="*/ 224482 w 2990257"/>
                <a:gd name="connsiteY54" fmla="*/ 42530 h 691116"/>
                <a:gd name="connsiteX55" fmla="*/ 330808 w 2990257"/>
                <a:gd name="connsiteY55" fmla="*/ 74428 h 691116"/>
                <a:gd name="connsiteX56" fmla="*/ 490296 w 2990257"/>
                <a:gd name="connsiteY56" fmla="*/ 127591 h 691116"/>
                <a:gd name="connsiteX57" fmla="*/ 554091 w 2990257"/>
                <a:gd name="connsiteY57" fmla="*/ 148856 h 691116"/>
                <a:gd name="connsiteX58" fmla="*/ 585989 w 2990257"/>
                <a:gd name="connsiteY58" fmla="*/ 170121 h 691116"/>
                <a:gd name="connsiteX59" fmla="*/ 649784 w 2990257"/>
                <a:gd name="connsiteY59" fmla="*/ 191386 h 691116"/>
                <a:gd name="connsiteX60" fmla="*/ 713580 w 2990257"/>
                <a:gd name="connsiteY60" fmla="*/ 223284 h 691116"/>
                <a:gd name="connsiteX61" fmla="*/ 777375 w 2990257"/>
                <a:gd name="connsiteY61" fmla="*/ 255181 h 691116"/>
                <a:gd name="connsiteX62" fmla="*/ 841170 w 2990257"/>
                <a:gd name="connsiteY62" fmla="*/ 308344 h 691116"/>
                <a:gd name="connsiteX63" fmla="*/ 904966 w 2990257"/>
                <a:gd name="connsiteY63" fmla="*/ 350874 h 691116"/>
                <a:gd name="connsiteX64" fmla="*/ 936863 w 2990257"/>
                <a:gd name="connsiteY64" fmla="*/ 372139 h 691116"/>
                <a:gd name="connsiteX65" fmla="*/ 1000659 w 2990257"/>
                <a:gd name="connsiteY65" fmla="*/ 404037 h 691116"/>
                <a:gd name="connsiteX66" fmla="*/ 1064454 w 2990257"/>
                <a:gd name="connsiteY66" fmla="*/ 425302 h 691116"/>
                <a:gd name="connsiteX67" fmla="*/ 1096352 w 2990257"/>
                <a:gd name="connsiteY67" fmla="*/ 435935 h 691116"/>
                <a:gd name="connsiteX68" fmla="*/ 1160147 w 2990257"/>
                <a:gd name="connsiteY68" fmla="*/ 457200 h 691116"/>
                <a:gd name="connsiteX69" fmla="*/ 1192045 w 2990257"/>
                <a:gd name="connsiteY69" fmla="*/ 467832 h 691116"/>
                <a:gd name="connsiteX70" fmla="*/ 1234575 w 2990257"/>
                <a:gd name="connsiteY70" fmla="*/ 478465 h 691116"/>
                <a:gd name="connsiteX71" fmla="*/ 1351533 w 2990257"/>
                <a:gd name="connsiteY71" fmla="*/ 499730 h 691116"/>
                <a:gd name="connsiteX72" fmla="*/ 1404696 w 2990257"/>
                <a:gd name="connsiteY72" fmla="*/ 489098 h 691116"/>
                <a:gd name="connsiteX73" fmla="*/ 1511021 w 2990257"/>
                <a:gd name="connsiteY73" fmla="*/ 457200 h 691116"/>
                <a:gd name="connsiteX74" fmla="*/ 1681142 w 2990257"/>
                <a:gd name="connsiteY74" fmla="*/ 446567 h 691116"/>
                <a:gd name="connsiteX75" fmla="*/ 1904426 w 2990257"/>
                <a:gd name="connsiteY75" fmla="*/ 372139 h 691116"/>
                <a:gd name="connsiteX76" fmla="*/ 1968221 w 2990257"/>
                <a:gd name="connsiteY76" fmla="*/ 350874 h 691116"/>
                <a:gd name="connsiteX77" fmla="*/ 2000119 w 2990257"/>
                <a:gd name="connsiteY77" fmla="*/ 340242 h 691116"/>
                <a:gd name="connsiteX78" fmla="*/ 2032017 w 2990257"/>
                <a:gd name="connsiteY78" fmla="*/ 308344 h 691116"/>
                <a:gd name="connsiteX79" fmla="*/ 2095812 w 2990257"/>
                <a:gd name="connsiteY79" fmla="*/ 265814 h 691116"/>
                <a:gd name="connsiteX80" fmla="*/ 2117077 w 2990257"/>
                <a:gd name="connsiteY80" fmla="*/ 233916 h 691116"/>
                <a:gd name="connsiteX81" fmla="*/ 2244668 w 2990257"/>
                <a:gd name="connsiteY81" fmla="*/ 170121 h 691116"/>
                <a:gd name="connsiteX82" fmla="*/ 2276566 w 2990257"/>
                <a:gd name="connsiteY82" fmla="*/ 159488 h 691116"/>
                <a:gd name="connsiteX83" fmla="*/ 2499849 w 2990257"/>
                <a:gd name="connsiteY83" fmla="*/ 138223 h 691116"/>
                <a:gd name="connsiteX84" fmla="*/ 2638073 w 2990257"/>
                <a:gd name="connsiteY84" fmla="*/ 127591 h 691116"/>
                <a:gd name="connsiteX85" fmla="*/ 2733766 w 2990257"/>
                <a:gd name="connsiteY85" fmla="*/ 95693 h 691116"/>
                <a:gd name="connsiteX86" fmla="*/ 2765663 w 2990257"/>
                <a:gd name="connsiteY86" fmla="*/ 85060 h 691116"/>
                <a:gd name="connsiteX87" fmla="*/ 2850724 w 2990257"/>
                <a:gd name="connsiteY87" fmla="*/ 63795 h 691116"/>
                <a:gd name="connsiteX88" fmla="*/ 2925152 w 2990257"/>
                <a:gd name="connsiteY88" fmla="*/ 42530 h 691116"/>
                <a:gd name="connsiteX89" fmla="*/ 2957049 w 2990257"/>
                <a:gd name="connsiteY89" fmla="*/ 21265 h 691116"/>
                <a:gd name="connsiteX90" fmla="*/ 2988947 w 2990257"/>
                <a:gd name="connsiteY90" fmla="*/ 10632 h 691116"/>
                <a:gd name="connsiteX91" fmla="*/ 2988947 w 2990257"/>
                <a:gd name="connsiteY91" fmla="*/ 0 h 69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90257" h="691116">
                  <a:moveTo>
                    <a:pt x="2988947" y="0"/>
                  </a:moveTo>
                  <a:lnTo>
                    <a:pt x="2988947" y="0"/>
                  </a:lnTo>
                  <a:cubicBezTo>
                    <a:pt x="2978314" y="28353"/>
                    <a:pt x="2972629" y="59094"/>
                    <a:pt x="2957049" y="85060"/>
                  </a:cubicBezTo>
                  <a:cubicBezTo>
                    <a:pt x="2950474" y="96018"/>
                    <a:pt x="2931925" y="95489"/>
                    <a:pt x="2925152" y="106325"/>
                  </a:cubicBezTo>
                  <a:cubicBezTo>
                    <a:pt x="2913272" y="125333"/>
                    <a:pt x="2910976" y="148856"/>
                    <a:pt x="2903887" y="170121"/>
                  </a:cubicBezTo>
                  <a:cubicBezTo>
                    <a:pt x="2900343" y="180753"/>
                    <a:pt x="2901179" y="194093"/>
                    <a:pt x="2893254" y="202018"/>
                  </a:cubicBezTo>
                  <a:cubicBezTo>
                    <a:pt x="2886166" y="209107"/>
                    <a:pt x="2880955" y="218801"/>
                    <a:pt x="2871989" y="223284"/>
                  </a:cubicBezTo>
                  <a:cubicBezTo>
                    <a:pt x="2801626" y="258466"/>
                    <a:pt x="2726021" y="250027"/>
                    <a:pt x="2648705" y="255181"/>
                  </a:cubicBezTo>
                  <a:cubicBezTo>
                    <a:pt x="2634528" y="258725"/>
                    <a:pt x="2620552" y="263200"/>
                    <a:pt x="2606175" y="265814"/>
                  </a:cubicBezTo>
                  <a:cubicBezTo>
                    <a:pt x="2536459" y="278490"/>
                    <a:pt x="2544877" y="270381"/>
                    <a:pt x="2489217" y="287079"/>
                  </a:cubicBezTo>
                  <a:cubicBezTo>
                    <a:pt x="2489139" y="287103"/>
                    <a:pt x="2409512" y="313648"/>
                    <a:pt x="2393524" y="318977"/>
                  </a:cubicBezTo>
                  <a:cubicBezTo>
                    <a:pt x="2382891" y="322521"/>
                    <a:pt x="2372616" y="327411"/>
                    <a:pt x="2361626" y="329609"/>
                  </a:cubicBezTo>
                  <a:cubicBezTo>
                    <a:pt x="2343905" y="333153"/>
                    <a:pt x="2325995" y="335859"/>
                    <a:pt x="2308463" y="340242"/>
                  </a:cubicBezTo>
                  <a:cubicBezTo>
                    <a:pt x="2297590" y="342960"/>
                    <a:pt x="2287593" y="348869"/>
                    <a:pt x="2276566" y="350874"/>
                  </a:cubicBezTo>
                  <a:cubicBezTo>
                    <a:pt x="2248453" y="355986"/>
                    <a:pt x="2219859" y="357963"/>
                    <a:pt x="2191505" y="361507"/>
                  </a:cubicBezTo>
                  <a:cubicBezTo>
                    <a:pt x="2180873" y="368595"/>
                    <a:pt x="2169586" y="374789"/>
                    <a:pt x="2159608" y="382772"/>
                  </a:cubicBezTo>
                  <a:cubicBezTo>
                    <a:pt x="2083856" y="443373"/>
                    <a:pt x="2204619" y="359852"/>
                    <a:pt x="2106445" y="425302"/>
                  </a:cubicBezTo>
                  <a:cubicBezTo>
                    <a:pt x="2102901" y="435935"/>
                    <a:pt x="2103737" y="449275"/>
                    <a:pt x="2095812" y="457200"/>
                  </a:cubicBezTo>
                  <a:cubicBezTo>
                    <a:pt x="2087887" y="465125"/>
                    <a:pt x="2073525" y="462066"/>
                    <a:pt x="2063915" y="467832"/>
                  </a:cubicBezTo>
                  <a:cubicBezTo>
                    <a:pt x="1990941" y="511617"/>
                    <a:pt x="2101108" y="469612"/>
                    <a:pt x="2010752" y="499730"/>
                  </a:cubicBezTo>
                  <a:cubicBezTo>
                    <a:pt x="2003664" y="510363"/>
                    <a:pt x="1999466" y="523645"/>
                    <a:pt x="1989487" y="531628"/>
                  </a:cubicBezTo>
                  <a:cubicBezTo>
                    <a:pt x="1980735" y="538629"/>
                    <a:pt x="1967614" y="537248"/>
                    <a:pt x="1957589" y="542260"/>
                  </a:cubicBezTo>
                  <a:cubicBezTo>
                    <a:pt x="1946159" y="547975"/>
                    <a:pt x="1937368" y="558335"/>
                    <a:pt x="1925691" y="563525"/>
                  </a:cubicBezTo>
                  <a:cubicBezTo>
                    <a:pt x="1925661" y="563539"/>
                    <a:pt x="1845963" y="590101"/>
                    <a:pt x="1829998" y="595423"/>
                  </a:cubicBezTo>
                  <a:cubicBezTo>
                    <a:pt x="1819366" y="598967"/>
                    <a:pt x="1809222" y="604666"/>
                    <a:pt x="1798101" y="606056"/>
                  </a:cubicBezTo>
                  <a:cubicBezTo>
                    <a:pt x="1745814" y="612591"/>
                    <a:pt x="1700359" y="617098"/>
                    <a:pt x="1649245" y="627321"/>
                  </a:cubicBezTo>
                  <a:cubicBezTo>
                    <a:pt x="1634916" y="630187"/>
                    <a:pt x="1620980" y="634783"/>
                    <a:pt x="1606715" y="637953"/>
                  </a:cubicBezTo>
                  <a:cubicBezTo>
                    <a:pt x="1589073" y="641873"/>
                    <a:pt x="1571084" y="644203"/>
                    <a:pt x="1553552" y="648586"/>
                  </a:cubicBezTo>
                  <a:cubicBezTo>
                    <a:pt x="1542679" y="651304"/>
                    <a:pt x="1532431" y="656139"/>
                    <a:pt x="1521654" y="659218"/>
                  </a:cubicBezTo>
                  <a:cubicBezTo>
                    <a:pt x="1505298" y="663891"/>
                    <a:pt x="1439401" y="679777"/>
                    <a:pt x="1425961" y="680484"/>
                  </a:cubicBezTo>
                  <a:cubicBezTo>
                    <a:pt x="1309111" y="686634"/>
                    <a:pt x="1192045" y="687572"/>
                    <a:pt x="1075087" y="691116"/>
                  </a:cubicBezTo>
                  <a:cubicBezTo>
                    <a:pt x="1011292" y="687572"/>
                    <a:pt x="946888" y="689962"/>
                    <a:pt x="883701" y="680484"/>
                  </a:cubicBezTo>
                  <a:cubicBezTo>
                    <a:pt x="873787" y="678997"/>
                    <a:pt x="871402" y="663701"/>
                    <a:pt x="862435" y="659218"/>
                  </a:cubicBezTo>
                  <a:cubicBezTo>
                    <a:pt x="842386" y="649193"/>
                    <a:pt x="798640" y="637953"/>
                    <a:pt x="798640" y="637953"/>
                  </a:cubicBezTo>
                  <a:cubicBezTo>
                    <a:pt x="791552" y="627321"/>
                    <a:pt x="786411" y="615092"/>
                    <a:pt x="777375" y="606056"/>
                  </a:cubicBezTo>
                  <a:cubicBezTo>
                    <a:pt x="768339" y="597020"/>
                    <a:pt x="752250" y="595627"/>
                    <a:pt x="745477" y="584791"/>
                  </a:cubicBezTo>
                  <a:cubicBezTo>
                    <a:pt x="658743" y="446016"/>
                    <a:pt x="780790" y="577573"/>
                    <a:pt x="692315" y="489098"/>
                  </a:cubicBezTo>
                  <a:cubicBezTo>
                    <a:pt x="668369" y="417263"/>
                    <a:pt x="701579" y="495129"/>
                    <a:pt x="649784" y="435935"/>
                  </a:cubicBezTo>
                  <a:cubicBezTo>
                    <a:pt x="617473" y="399008"/>
                    <a:pt x="619866" y="367565"/>
                    <a:pt x="575356" y="350874"/>
                  </a:cubicBezTo>
                  <a:cubicBezTo>
                    <a:pt x="558435" y="344529"/>
                    <a:pt x="539629" y="344997"/>
                    <a:pt x="522194" y="340242"/>
                  </a:cubicBezTo>
                  <a:cubicBezTo>
                    <a:pt x="500568" y="334344"/>
                    <a:pt x="479663" y="326066"/>
                    <a:pt x="458398" y="318977"/>
                  </a:cubicBezTo>
                  <a:cubicBezTo>
                    <a:pt x="447766" y="315433"/>
                    <a:pt x="435826" y="314561"/>
                    <a:pt x="426501" y="308344"/>
                  </a:cubicBezTo>
                  <a:lnTo>
                    <a:pt x="394603" y="287079"/>
                  </a:lnTo>
                  <a:cubicBezTo>
                    <a:pt x="391059" y="276446"/>
                    <a:pt x="388982" y="265206"/>
                    <a:pt x="383970" y="255181"/>
                  </a:cubicBezTo>
                  <a:cubicBezTo>
                    <a:pt x="375601" y="238443"/>
                    <a:pt x="357261" y="213884"/>
                    <a:pt x="341440" y="202018"/>
                  </a:cubicBezTo>
                  <a:cubicBezTo>
                    <a:pt x="320994" y="186683"/>
                    <a:pt x="302706" y="164500"/>
                    <a:pt x="277645" y="159488"/>
                  </a:cubicBezTo>
                  <a:cubicBezTo>
                    <a:pt x="247280" y="153415"/>
                    <a:pt x="211993" y="147235"/>
                    <a:pt x="181952" y="138223"/>
                  </a:cubicBezTo>
                  <a:cubicBezTo>
                    <a:pt x="160482" y="131782"/>
                    <a:pt x="139421" y="124047"/>
                    <a:pt x="118156" y="116958"/>
                  </a:cubicBezTo>
                  <a:cubicBezTo>
                    <a:pt x="107524" y="113414"/>
                    <a:pt x="95584" y="112542"/>
                    <a:pt x="86259" y="106325"/>
                  </a:cubicBezTo>
                  <a:lnTo>
                    <a:pt x="54361" y="85060"/>
                  </a:lnTo>
                  <a:cubicBezTo>
                    <a:pt x="47273" y="74428"/>
                    <a:pt x="43074" y="61146"/>
                    <a:pt x="33096" y="53163"/>
                  </a:cubicBezTo>
                  <a:cubicBezTo>
                    <a:pt x="24344" y="46162"/>
                    <a:pt x="12406" y="42530"/>
                    <a:pt x="1198" y="42530"/>
                  </a:cubicBezTo>
                  <a:cubicBezTo>
                    <a:pt x="-3814" y="42530"/>
                    <a:pt x="8287" y="49619"/>
                    <a:pt x="11831" y="53163"/>
                  </a:cubicBezTo>
                  <a:lnTo>
                    <a:pt x="128789" y="53163"/>
                  </a:lnTo>
                  <a:cubicBezTo>
                    <a:pt x="160687" y="49619"/>
                    <a:pt x="192388" y="42530"/>
                    <a:pt x="224482" y="42530"/>
                  </a:cubicBezTo>
                  <a:cubicBezTo>
                    <a:pt x="240548" y="42530"/>
                    <a:pt x="327101" y="73192"/>
                    <a:pt x="330808" y="74428"/>
                  </a:cubicBezTo>
                  <a:lnTo>
                    <a:pt x="490296" y="127591"/>
                  </a:lnTo>
                  <a:cubicBezTo>
                    <a:pt x="490301" y="127593"/>
                    <a:pt x="554086" y="148852"/>
                    <a:pt x="554091" y="148856"/>
                  </a:cubicBezTo>
                  <a:cubicBezTo>
                    <a:pt x="564724" y="155944"/>
                    <a:pt x="574312" y="164931"/>
                    <a:pt x="585989" y="170121"/>
                  </a:cubicBezTo>
                  <a:cubicBezTo>
                    <a:pt x="606472" y="179225"/>
                    <a:pt x="631133" y="178952"/>
                    <a:pt x="649784" y="191386"/>
                  </a:cubicBezTo>
                  <a:cubicBezTo>
                    <a:pt x="741204" y="252331"/>
                    <a:pt x="625534" y="179260"/>
                    <a:pt x="713580" y="223284"/>
                  </a:cubicBezTo>
                  <a:cubicBezTo>
                    <a:pt x="796018" y="264504"/>
                    <a:pt x="697205" y="228459"/>
                    <a:pt x="777375" y="255181"/>
                  </a:cubicBezTo>
                  <a:cubicBezTo>
                    <a:pt x="891360" y="331170"/>
                    <a:pt x="718369" y="212832"/>
                    <a:pt x="841170" y="308344"/>
                  </a:cubicBezTo>
                  <a:cubicBezTo>
                    <a:pt x="861344" y="324035"/>
                    <a:pt x="883701" y="336697"/>
                    <a:pt x="904966" y="350874"/>
                  </a:cubicBezTo>
                  <a:cubicBezTo>
                    <a:pt x="915598" y="357962"/>
                    <a:pt x="924740" y="368098"/>
                    <a:pt x="936863" y="372139"/>
                  </a:cubicBezTo>
                  <a:cubicBezTo>
                    <a:pt x="1053201" y="410920"/>
                    <a:pt x="876982" y="349070"/>
                    <a:pt x="1000659" y="404037"/>
                  </a:cubicBezTo>
                  <a:cubicBezTo>
                    <a:pt x="1021142" y="413141"/>
                    <a:pt x="1043189" y="418214"/>
                    <a:pt x="1064454" y="425302"/>
                  </a:cubicBezTo>
                  <a:lnTo>
                    <a:pt x="1096352" y="435935"/>
                  </a:lnTo>
                  <a:lnTo>
                    <a:pt x="1160147" y="457200"/>
                  </a:lnTo>
                  <a:cubicBezTo>
                    <a:pt x="1170780" y="460744"/>
                    <a:pt x="1181172" y="465114"/>
                    <a:pt x="1192045" y="467832"/>
                  </a:cubicBezTo>
                  <a:cubicBezTo>
                    <a:pt x="1206222" y="471376"/>
                    <a:pt x="1220310" y="475295"/>
                    <a:pt x="1234575" y="478465"/>
                  </a:cubicBezTo>
                  <a:cubicBezTo>
                    <a:pt x="1279163" y="488374"/>
                    <a:pt x="1305358" y="492035"/>
                    <a:pt x="1351533" y="499730"/>
                  </a:cubicBezTo>
                  <a:cubicBezTo>
                    <a:pt x="1369254" y="496186"/>
                    <a:pt x="1387261" y="493853"/>
                    <a:pt x="1404696" y="489098"/>
                  </a:cubicBezTo>
                  <a:cubicBezTo>
                    <a:pt x="1423993" y="483835"/>
                    <a:pt x="1484791" y="459823"/>
                    <a:pt x="1511021" y="457200"/>
                  </a:cubicBezTo>
                  <a:cubicBezTo>
                    <a:pt x="1567557" y="451546"/>
                    <a:pt x="1624435" y="450111"/>
                    <a:pt x="1681142" y="446567"/>
                  </a:cubicBezTo>
                  <a:lnTo>
                    <a:pt x="1904426" y="372139"/>
                  </a:lnTo>
                  <a:lnTo>
                    <a:pt x="1968221" y="350874"/>
                  </a:lnTo>
                  <a:lnTo>
                    <a:pt x="2000119" y="340242"/>
                  </a:lnTo>
                  <a:cubicBezTo>
                    <a:pt x="2010752" y="329609"/>
                    <a:pt x="2020148" y="317576"/>
                    <a:pt x="2032017" y="308344"/>
                  </a:cubicBezTo>
                  <a:cubicBezTo>
                    <a:pt x="2052191" y="292653"/>
                    <a:pt x="2095812" y="265814"/>
                    <a:pt x="2095812" y="265814"/>
                  </a:cubicBezTo>
                  <a:cubicBezTo>
                    <a:pt x="2102900" y="255181"/>
                    <a:pt x="2107460" y="242331"/>
                    <a:pt x="2117077" y="233916"/>
                  </a:cubicBezTo>
                  <a:cubicBezTo>
                    <a:pt x="2167813" y="189522"/>
                    <a:pt x="2184439" y="190198"/>
                    <a:pt x="2244668" y="170121"/>
                  </a:cubicBezTo>
                  <a:cubicBezTo>
                    <a:pt x="2255301" y="166577"/>
                    <a:pt x="2265511" y="161330"/>
                    <a:pt x="2276566" y="159488"/>
                  </a:cubicBezTo>
                  <a:cubicBezTo>
                    <a:pt x="2396576" y="139487"/>
                    <a:pt x="2309806" y="151797"/>
                    <a:pt x="2499849" y="138223"/>
                  </a:cubicBezTo>
                  <a:lnTo>
                    <a:pt x="2638073" y="127591"/>
                  </a:lnTo>
                  <a:lnTo>
                    <a:pt x="2733766" y="95693"/>
                  </a:lnTo>
                  <a:cubicBezTo>
                    <a:pt x="2744398" y="92149"/>
                    <a:pt x="2754790" y="87778"/>
                    <a:pt x="2765663" y="85060"/>
                  </a:cubicBezTo>
                  <a:lnTo>
                    <a:pt x="2850724" y="63795"/>
                  </a:lnTo>
                  <a:cubicBezTo>
                    <a:pt x="2864355" y="60387"/>
                    <a:pt x="2909895" y="50159"/>
                    <a:pt x="2925152" y="42530"/>
                  </a:cubicBezTo>
                  <a:cubicBezTo>
                    <a:pt x="2936581" y="36815"/>
                    <a:pt x="2945620" y="26980"/>
                    <a:pt x="2957049" y="21265"/>
                  </a:cubicBezTo>
                  <a:cubicBezTo>
                    <a:pt x="2967074" y="16253"/>
                    <a:pt x="2979621" y="16849"/>
                    <a:pt x="2988947" y="10632"/>
                  </a:cubicBezTo>
                  <a:cubicBezTo>
                    <a:pt x="2991896" y="8666"/>
                    <a:pt x="2988947" y="1772"/>
                    <a:pt x="2988947" y="0"/>
                  </a:cubicBezTo>
                  <a:close/>
                </a:path>
              </a:pathLst>
            </a:cu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itle 4">
            <a:extLst>
              <a:ext uri="{FF2B5EF4-FFF2-40B4-BE49-F238E27FC236}">
                <a16:creationId xmlns:a16="http://schemas.microsoft.com/office/drawing/2014/main" id="{F4D4CCAF-8C65-2E46-B1A3-2A5C52311055}"/>
              </a:ext>
            </a:extLst>
          </p:cNvPr>
          <p:cNvSpPr>
            <a:spLocks noGrp="1"/>
          </p:cNvSpPr>
          <p:nvPr>
            <p:ph type="title"/>
          </p:nvPr>
        </p:nvSpPr>
        <p:spPr>
          <a:xfrm>
            <a:off x="838200" y="365125"/>
            <a:ext cx="9585143" cy="1325563"/>
          </a:xfrm>
        </p:spPr>
        <p:txBody>
          <a:bodyPr>
            <a:noAutofit/>
          </a:bodyPr>
          <a:lstStyle/>
          <a:p>
            <a:r>
              <a:rPr lang="en-US" sz="3200" dirty="0"/>
              <a:t>Alternative model structures test the importance of two drivers of oxygen demand</a:t>
            </a:r>
          </a:p>
        </p:txBody>
      </p:sp>
      <p:sp>
        <p:nvSpPr>
          <p:cNvPr id="23" name="TextBox 22">
            <a:extLst>
              <a:ext uri="{FF2B5EF4-FFF2-40B4-BE49-F238E27FC236}">
                <a16:creationId xmlns:a16="http://schemas.microsoft.com/office/drawing/2014/main" id="{C3C9EE12-F1F5-1947-A92E-39D5D785BAF8}"/>
              </a:ext>
            </a:extLst>
          </p:cNvPr>
          <p:cNvSpPr txBox="1"/>
          <p:nvPr/>
        </p:nvSpPr>
        <p:spPr>
          <a:xfrm>
            <a:off x="3199668" y="2770611"/>
            <a:ext cx="455682" cy="369332"/>
          </a:xfrm>
          <a:prstGeom prst="rect">
            <a:avLst/>
          </a:prstGeom>
          <a:noFill/>
        </p:spPr>
        <p:txBody>
          <a:bodyPr wrap="square" rtlCol="0">
            <a:spAutoFit/>
          </a:bodyPr>
          <a:lstStyle/>
          <a:p>
            <a:r>
              <a:rPr lang="en-US" dirty="0"/>
              <a:t>O</a:t>
            </a:r>
            <a:r>
              <a:rPr lang="en-US" baseline="-25000" dirty="0"/>
              <a:t>2</a:t>
            </a:r>
            <a:endParaRPr lang="en-US" dirty="0"/>
          </a:p>
        </p:txBody>
      </p:sp>
      <p:sp>
        <p:nvSpPr>
          <p:cNvPr id="24" name="TextBox 23">
            <a:extLst>
              <a:ext uri="{FF2B5EF4-FFF2-40B4-BE49-F238E27FC236}">
                <a16:creationId xmlns:a16="http://schemas.microsoft.com/office/drawing/2014/main" id="{E293A427-45D8-5A46-8561-7693C37C1128}"/>
              </a:ext>
            </a:extLst>
          </p:cNvPr>
          <p:cNvSpPr txBox="1"/>
          <p:nvPr/>
        </p:nvSpPr>
        <p:spPr>
          <a:xfrm>
            <a:off x="3748566" y="3037893"/>
            <a:ext cx="486625" cy="369332"/>
          </a:xfrm>
          <a:prstGeom prst="rect">
            <a:avLst/>
          </a:prstGeom>
          <a:noFill/>
        </p:spPr>
        <p:txBody>
          <a:bodyPr wrap="square" rtlCol="0">
            <a:spAutoFit/>
          </a:bodyPr>
          <a:lstStyle/>
          <a:p>
            <a:r>
              <a:rPr lang="en-US" dirty="0"/>
              <a:t>O</a:t>
            </a:r>
            <a:r>
              <a:rPr lang="en-US" baseline="-25000" dirty="0"/>
              <a:t>2</a:t>
            </a:r>
            <a:endParaRPr lang="en-US" dirty="0"/>
          </a:p>
        </p:txBody>
      </p:sp>
      <p:sp>
        <p:nvSpPr>
          <p:cNvPr id="27" name="TextBox 26">
            <a:extLst>
              <a:ext uri="{FF2B5EF4-FFF2-40B4-BE49-F238E27FC236}">
                <a16:creationId xmlns:a16="http://schemas.microsoft.com/office/drawing/2014/main" id="{F97FACFE-284E-F34D-A388-1192A03C4665}"/>
              </a:ext>
            </a:extLst>
          </p:cNvPr>
          <p:cNvSpPr txBox="1"/>
          <p:nvPr/>
        </p:nvSpPr>
        <p:spPr>
          <a:xfrm>
            <a:off x="4159006" y="2798405"/>
            <a:ext cx="465334" cy="369332"/>
          </a:xfrm>
          <a:prstGeom prst="rect">
            <a:avLst/>
          </a:prstGeom>
          <a:noFill/>
        </p:spPr>
        <p:txBody>
          <a:bodyPr wrap="square" rtlCol="0">
            <a:spAutoFit/>
          </a:bodyPr>
          <a:lstStyle/>
          <a:p>
            <a:r>
              <a:rPr lang="en-US" dirty="0"/>
              <a:t>O</a:t>
            </a:r>
            <a:r>
              <a:rPr lang="en-US" baseline="-25000" dirty="0"/>
              <a:t>2</a:t>
            </a:r>
            <a:endParaRPr lang="en-US" dirty="0"/>
          </a:p>
        </p:txBody>
      </p:sp>
      <p:sp>
        <p:nvSpPr>
          <p:cNvPr id="7" name="TextBox 6">
            <a:extLst>
              <a:ext uri="{FF2B5EF4-FFF2-40B4-BE49-F238E27FC236}">
                <a16:creationId xmlns:a16="http://schemas.microsoft.com/office/drawing/2014/main" id="{6FACFA6D-56E6-F04D-816B-7351E75407CB}"/>
              </a:ext>
            </a:extLst>
          </p:cNvPr>
          <p:cNvSpPr txBox="1"/>
          <p:nvPr/>
        </p:nvSpPr>
        <p:spPr>
          <a:xfrm>
            <a:off x="354277" y="2325195"/>
            <a:ext cx="1535612" cy="584775"/>
          </a:xfrm>
          <a:prstGeom prst="rect">
            <a:avLst/>
          </a:prstGeom>
          <a:noFill/>
        </p:spPr>
        <p:txBody>
          <a:bodyPr wrap="square" rtlCol="0">
            <a:spAutoFit/>
          </a:bodyPr>
          <a:lstStyle/>
          <a:p>
            <a:r>
              <a:rPr lang="en-US" sz="1600" dirty="0">
                <a:latin typeface="Century Gothic" panose="020B0502020202020204" pitchFamily="34" charset="0"/>
              </a:rPr>
              <a:t>Oxygenation System</a:t>
            </a:r>
          </a:p>
        </p:txBody>
      </p:sp>
      <p:cxnSp>
        <p:nvCxnSpPr>
          <p:cNvPr id="29" name="Straight Arrow Connector 28">
            <a:extLst>
              <a:ext uri="{FF2B5EF4-FFF2-40B4-BE49-F238E27FC236}">
                <a16:creationId xmlns:a16="http://schemas.microsoft.com/office/drawing/2014/main" id="{35302A61-0109-1548-B043-0607DDA268EF}"/>
              </a:ext>
            </a:extLst>
          </p:cNvPr>
          <p:cNvCxnSpPr>
            <a:cxnSpLocks/>
          </p:cNvCxnSpPr>
          <p:nvPr/>
        </p:nvCxnSpPr>
        <p:spPr>
          <a:xfrm>
            <a:off x="354277" y="3059347"/>
            <a:ext cx="2071663" cy="0"/>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EA131F7-C440-2F44-843E-D03EFA464D93}"/>
              </a:ext>
            </a:extLst>
          </p:cNvPr>
          <p:cNvSpPr txBox="1"/>
          <p:nvPr/>
        </p:nvSpPr>
        <p:spPr>
          <a:xfrm>
            <a:off x="6206132" y="2346918"/>
            <a:ext cx="1535612" cy="584775"/>
          </a:xfrm>
          <a:prstGeom prst="rect">
            <a:avLst/>
          </a:prstGeom>
          <a:noFill/>
        </p:spPr>
        <p:txBody>
          <a:bodyPr wrap="square" rtlCol="0">
            <a:spAutoFit/>
          </a:bodyPr>
          <a:lstStyle/>
          <a:p>
            <a:r>
              <a:rPr lang="en-US" sz="1600" dirty="0">
                <a:latin typeface="Century Gothic" panose="020B0502020202020204" pitchFamily="34" charset="0"/>
              </a:rPr>
              <a:t>Oxygen Demand</a:t>
            </a:r>
          </a:p>
        </p:txBody>
      </p:sp>
      <p:cxnSp>
        <p:nvCxnSpPr>
          <p:cNvPr id="32" name="Straight Arrow Connector 31">
            <a:extLst>
              <a:ext uri="{FF2B5EF4-FFF2-40B4-BE49-F238E27FC236}">
                <a16:creationId xmlns:a16="http://schemas.microsoft.com/office/drawing/2014/main" id="{E6859127-45B2-5C41-9273-C8A80C6E2462}"/>
              </a:ext>
            </a:extLst>
          </p:cNvPr>
          <p:cNvCxnSpPr>
            <a:cxnSpLocks/>
          </p:cNvCxnSpPr>
          <p:nvPr/>
        </p:nvCxnSpPr>
        <p:spPr>
          <a:xfrm>
            <a:off x="5474871" y="3072602"/>
            <a:ext cx="1791343" cy="0"/>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160BDD-8546-274A-AB82-A68BAA3E859B}"/>
                  </a:ext>
                </a:extLst>
              </p:cNvPr>
              <p:cNvSpPr txBox="1"/>
              <p:nvPr/>
            </p:nvSpPr>
            <p:spPr>
              <a:xfrm>
                <a:off x="7734546" y="2302888"/>
                <a:ext cx="4080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𝐷𝑂</m:t>
                          </m:r>
                        </m:e>
                        <m:sub>
                          <m:r>
                            <a:rPr lang="en-US" b="0" i="1" smtClean="0">
                              <a:latin typeface="Cambria Math" panose="02040503050406030204" pitchFamily="18" charset="0"/>
                            </a:rPr>
                            <m:t>𝑡</m:t>
                          </m:r>
                        </m:sub>
                      </m:sSub>
                      <m:r>
                        <a:rPr lang="en-US" dirty="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𝐷𝑂</m:t>
                          </m:r>
                        </m:e>
                        <m:sub>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−1</m:t>
                          </m:r>
                        </m:sub>
                      </m:sSub>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𝐻𝑂𝑥</m:t>
                      </m:r>
                      <m:r>
                        <a:rPr lang="en-US" b="0" i="1" dirty="0" smtClean="0">
                          <a:solidFill>
                            <a:schemeClr val="tx1"/>
                          </a:solidFill>
                          <a:latin typeface="Cambria Math" panose="02040503050406030204" pitchFamily="18" charset="0"/>
                          <a:ea typeface="Cambria Math" panose="02040503050406030204" pitchFamily="18" charset="0"/>
                        </a:rPr>
                        <m:t> −</m:t>
                      </m:r>
                      <m:r>
                        <a:rPr lang="en-US" b="0" i="1" dirty="0" smtClean="0">
                          <a:solidFill>
                            <a:schemeClr val="tx1"/>
                          </a:solidFill>
                          <a:latin typeface="Cambria Math" panose="02040503050406030204" pitchFamily="18" charset="0"/>
                          <a:ea typeface="Cambria Math" panose="02040503050406030204" pitchFamily="18" charset="0"/>
                        </a:rPr>
                        <m:t>𝑜𝑥𝑦𝑔𝑒𝑛</m:t>
                      </m:r>
                      <m:r>
                        <a:rPr lang="en-US" b="0" i="1" dirty="0" smtClean="0">
                          <a:solidFill>
                            <a:schemeClr val="tx1"/>
                          </a:solidFill>
                          <a:latin typeface="Cambria Math" panose="02040503050406030204" pitchFamily="18" charset="0"/>
                          <a:ea typeface="Cambria Math" panose="02040503050406030204" pitchFamily="18" charset="0"/>
                        </a:rPr>
                        <m:t> </m:t>
                      </m:r>
                      <m:r>
                        <a:rPr lang="en-US" b="0" i="1" dirty="0" smtClean="0">
                          <a:solidFill>
                            <a:schemeClr val="tx1"/>
                          </a:solidFill>
                          <a:latin typeface="Cambria Math" panose="02040503050406030204" pitchFamily="18" charset="0"/>
                          <a:ea typeface="Cambria Math" panose="02040503050406030204" pitchFamily="18" charset="0"/>
                        </a:rPr>
                        <m:t>𝑑𝑒𝑚𝑎𝑛𝑑</m:t>
                      </m:r>
                    </m:oMath>
                  </m:oMathPara>
                </a14:m>
                <a:endParaRPr lang="en-US" dirty="0"/>
              </a:p>
            </p:txBody>
          </p:sp>
        </mc:Choice>
        <mc:Fallback xmlns="">
          <p:sp>
            <p:nvSpPr>
              <p:cNvPr id="36" name="TextBox 35">
                <a:extLst>
                  <a:ext uri="{FF2B5EF4-FFF2-40B4-BE49-F238E27FC236}">
                    <a16:creationId xmlns:a16="http://schemas.microsoft.com/office/drawing/2014/main" id="{1B160BDD-8546-274A-AB82-A68BAA3E859B}"/>
                  </a:ext>
                </a:extLst>
              </p:cNvPr>
              <p:cNvSpPr txBox="1">
                <a:spLocks noRot="1" noChangeAspect="1" noMove="1" noResize="1" noEditPoints="1" noAdjustHandles="1" noChangeArrowheads="1" noChangeShapeType="1" noTextEdit="1"/>
              </p:cNvSpPr>
              <p:nvPr/>
            </p:nvSpPr>
            <p:spPr>
              <a:xfrm>
                <a:off x="7734546" y="2302888"/>
                <a:ext cx="4080091" cy="276999"/>
              </a:xfrm>
              <a:prstGeom prst="rect">
                <a:avLst/>
              </a:prstGeom>
              <a:blipFill>
                <a:blip r:embed="rId5"/>
                <a:stretch>
                  <a:fillRect l="-932" t="-8696" r="-621" b="-34783"/>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9079D05E-E2EA-6C40-8251-DA7338936800}"/>
              </a:ext>
            </a:extLst>
          </p:cNvPr>
          <p:cNvGrpSpPr/>
          <p:nvPr/>
        </p:nvGrpSpPr>
        <p:grpSpPr>
          <a:xfrm>
            <a:off x="7587166" y="2947513"/>
            <a:ext cx="4392240" cy="823835"/>
            <a:chOff x="5245420" y="5566334"/>
            <a:chExt cx="4392240" cy="823835"/>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2BC7AE1-0C78-FE40-B8FC-B5F0906C5D78}"/>
                    </a:ext>
                  </a:extLst>
                </p:cNvPr>
                <p:cNvSpPr txBox="1"/>
                <p:nvPr/>
              </p:nvSpPr>
              <p:spPr>
                <a:xfrm>
                  <a:off x="5253959" y="5821167"/>
                  <a:ext cx="4383701"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dirty="0" smtClean="0">
                            <a:latin typeface="Cambria Math" panose="02040503050406030204" pitchFamily="18" charset="0"/>
                            <a:ea typeface="Cambria Math" panose="02040503050406030204" pitchFamily="18" charset="0"/>
                          </a:rPr>
                          <m:t>R</m:t>
                        </m:r>
                        <m:r>
                          <a:rPr lang="en-US" dirty="0" smtClean="0">
                            <a:latin typeface="Cambria Math" panose="02040503050406030204" pitchFamily="18" charset="0"/>
                            <a:ea typeface="Cambria Math" panose="02040503050406030204" pitchFamily="18" charset="0"/>
                          </a:rPr>
                          <m:t>20</m:t>
                        </m:r>
                        <m:r>
                          <a:rPr lang="en-US" i="1" dirty="0">
                            <a:latin typeface="Cambria Math" panose="02040503050406030204" pitchFamily="18" charset="0"/>
                            <a:ea typeface="Cambria Math" panose="02040503050406030204" pitchFamily="18" charset="0"/>
                          </a:rPr>
                          <m:t>∗ </m:t>
                        </m:r>
                        <m:sSup>
                          <m:sSupPr>
                            <m:ctrlPr>
                              <a:rPr lang="en-US" i="1" dirty="0" smtClean="0">
                                <a:solidFill>
                                  <a:srgbClr val="CA8D60"/>
                                </a:solidFill>
                                <a:latin typeface="Cambria Math" panose="02040503050406030204" pitchFamily="18" charset="0"/>
                                <a:ea typeface="Cambria Math" panose="02040503050406030204" pitchFamily="18" charset="0"/>
                              </a:rPr>
                            </m:ctrlPr>
                          </m:sSupPr>
                          <m:e>
                            <m:r>
                              <a:rPr lang="en-US" i="1" dirty="0">
                                <a:solidFill>
                                  <a:srgbClr val="CA8D60"/>
                                </a:solidFill>
                                <a:latin typeface="Cambria Math" panose="02040503050406030204" pitchFamily="18" charset="0"/>
                                <a:ea typeface="Cambria Math" panose="02040503050406030204" pitchFamily="18" charset="0"/>
                              </a:rPr>
                              <m:t>𝜃</m:t>
                            </m:r>
                          </m:e>
                          <m:sup>
                            <m:r>
                              <a:rPr lang="en-US" b="0" i="1" dirty="0" smtClean="0">
                                <a:solidFill>
                                  <a:srgbClr val="CA8D60"/>
                                </a:solidFill>
                                <a:latin typeface="Cambria Math" panose="02040503050406030204" pitchFamily="18" charset="0"/>
                                <a:ea typeface="Cambria Math" panose="02040503050406030204" pitchFamily="18" charset="0"/>
                              </a:rPr>
                              <m:t>𝑇𝑒𝑚𝑝</m:t>
                            </m:r>
                            <m:r>
                              <a:rPr lang="en-US" i="1" dirty="0">
                                <a:solidFill>
                                  <a:srgbClr val="CA8D60"/>
                                </a:solidFill>
                                <a:latin typeface="Cambria Math" panose="02040503050406030204" pitchFamily="18" charset="0"/>
                                <a:ea typeface="Cambria Math" panose="02040503050406030204" pitchFamily="18" charset="0"/>
                              </a:rPr>
                              <m:t>−20</m:t>
                            </m:r>
                          </m:sup>
                        </m:sSup>
                        <m:r>
                          <a:rPr lang="en-US" i="1" dirty="0">
                            <a:latin typeface="Cambria Math" panose="02040503050406030204" pitchFamily="18" charset="0"/>
                            <a:ea typeface="Cambria Math" panose="02040503050406030204" pitchFamily="18" charset="0"/>
                          </a:rPr>
                          <m:t>∗ </m:t>
                        </m:r>
                        <m:f>
                          <m:fPr>
                            <m:ctrlPr>
                              <a:rPr lang="en-US" i="1" dirty="0" smtClean="0">
                                <a:solidFill>
                                  <a:srgbClr val="00ABBC"/>
                                </a:solidFill>
                                <a:latin typeface="Cambria Math" panose="02040503050406030204" pitchFamily="18" charset="0"/>
                                <a:ea typeface="Cambria Math" panose="02040503050406030204" pitchFamily="18" charset="0"/>
                              </a:rPr>
                            </m:ctrlPr>
                          </m:fPr>
                          <m:num>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i="1" dirty="0">
                                    <a:solidFill>
                                      <a:srgbClr val="00ABBC"/>
                                    </a:solidFill>
                                    <a:latin typeface="Cambria Math" panose="02040503050406030204" pitchFamily="18" charset="0"/>
                                    <a:ea typeface="Cambria Math" panose="02040503050406030204" pitchFamily="18" charset="0"/>
                                  </a:rPr>
                                  <m:t>𝑡</m:t>
                                </m:r>
                                <m:r>
                                  <a:rPr lang="en-US" i="1" dirty="0">
                                    <a:solidFill>
                                      <a:srgbClr val="00ABBC"/>
                                    </a:solidFill>
                                    <a:latin typeface="Cambria Math" panose="02040503050406030204" pitchFamily="18" charset="0"/>
                                    <a:ea typeface="Cambria Math" panose="02040503050406030204" pitchFamily="18" charset="0"/>
                                  </a:rPr>
                                  <m:t>−1</m:t>
                                </m:r>
                              </m:sub>
                            </m:sSub>
                          </m:num>
                          <m:den>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i="1" dirty="0">
                                    <a:solidFill>
                                      <a:srgbClr val="00ABBC"/>
                                    </a:solidFill>
                                    <a:latin typeface="Cambria Math" panose="02040503050406030204" pitchFamily="18" charset="0"/>
                                    <a:ea typeface="Cambria Math" panose="02040503050406030204" pitchFamily="18" charset="0"/>
                                  </a:rPr>
                                  <m:t>𝑡</m:t>
                                </m:r>
                                <m:r>
                                  <a:rPr lang="en-US" i="1" dirty="0">
                                    <a:solidFill>
                                      <a:srgbClr val="00ABBC"/>
                                    </a:solidFill>
                                    <a:latin typeface="Cambria Math" panose="02040503050406030204" pitchFamily="18" charset="0"/>
                                    <a:ea typeface="Cambria Math" panose="02040503050406030204" pitchFamily="18" charset="0"/>
                                  </a:rPr>
                                  <m:t>−1</m:t>
                                </m:r>
                              </m:sub>
                            </m:sSub>
                            <m:r>
                              <a:rPr lang="en-US" i="1" dirty="0">
                                <a:solidFill>
                                  <a:srgbClr val="00ABBC"/>
                                </a:solidFill>
                                <a:latin typeface="Cambria Math" panose="02040503050406030204" pitchFamily="18" charset="0"/>
                                <a:ea typeface="Cambria Math" panose="02040503050406030204" pitchFamily="18" charset="0"/>
                              </a:rPr>
                              <m:t>+</m:t>
                            </m:r>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i="1" dirty="0">
                                    <a:solidFill>
                                      <a:srgbClr val="00ABBC"/>
                                    </a:solidFill>
                                    <a:latin typeface="Cambria Math" panose="02040503050406030204" pitchFamily="18" charset="0"/>
                                    <a:ea typeface="Cambria Math" panose="02040503050406030204" pitchFamily="18" charset="0"/>
                                  </a:rPr>
                                  <m:t>𝐾</m:t>
                                </m:r>
                              </m:e>
                              <m:sub>
                                <m:r>
                                  <a:rPr lang="en-US" i="1" dirty="0">
                                    <a:solidFill>
                                      <a:srgbClr val="00ABBC"/>
                                    </a:solidFill>
                                    <a:latin typeface="Cambria Math" panose="02040503050406030204" pitchFamily="18" charset="0"/>
                                    <a:ea typeface="Cambria Math" panose="02040503050406030204" pitchFamily="18" charset="0"/>
                                  </a:rPr>
                                  <m:t>𝑂</m:t>
                                </m:r>
                                <m:r>
                                  <a:rPr lang="en-US" i="1" dirty="0">
                                    <a:solidFill>
                                      <a:srgbClr val="00ABBC"/>
                                    </a:solidFill>
                                    <a:latin typeface="Cambria Math" panose="02040503050406030204" pitchFamily="18" charset="0"/>
                                    <a:ea typeface="Cambria Math" panose="02040503050406030204" pitchFamily="18" charset="0"/>
                                  </a:rPr>
                                  <m:t>2</m:t>
                                </m:r>
                              </m:sub>
                            </m:sSub>
                          </m:den>
                        </m:f>
                        <m:r>
                          <a:rPr lang="en-US" i="1" dirty="0">
                            <a:solidFill>
                              <a:srgbClr val="038BB6"/>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m:t>
                        </m:r>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𝑐</m:t>
                            </m:r>
                          </m:e>
                          <m:sub>
                            <m:r>
                              <a:rPr lang="en-US"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dirty="0"/>
                </a:p>
              </p:txBody>
            </p:sp>
          </mc:Choice>
          <mc:Fallback xmlns="">
            <p:sp>
              <p:nvSpPr>
                <p:cNvPr id="34" name="TextBox 33">
                  <a:extLst>
                    <a:ext uri="{FF2B5EF4-FFF2-40B4-BE49-F238E27FC236}">
                      <a16:creationId xmlns:a16="http://schemas.microsoft.com/office/drawing/2014/main" id="{22BC7AE1-0C78-FE40-B8FC-B5F0906C5D78}"/>
                    </a:ext>
                  </a:extLst>
                </p:cNvPr>
                <p:cNvSpPr txBox="1">
                  <a:spLocks noRot="1" noChangeAspect="1" noMove="1" noResize="1" noEditPoints="1" noAdjustHandles="1" noChangeArrowheads="1" noChangeShapeType="1" noTextEdit="1"/>
                </p:cNvSpPr>
                <p:nvPr/>
              </p:nvSpPr>
              <p:spPr>
                <a:xfrm>
                  <a:off x="5253959" y="5821167"/>
                  <a:ext cx="4383701" cy="569002"/>
                </a:xfrm>
                <a:prstGeom prst="rect">
                  <a:avLst/>
                </a:prstGeom>
                <a:blipFill>
                  <a:blip r:embed="rId9"/>
                  <a:stretch>
                    <a:fillRect l="-867" t="-6522" b="-15217"/>
                  </a:stretch>
                </a:blipFill>
              </p:spPr>
              <p:txBody>
                <a:bodyPr/>
                <a:lstStyle/>
                <a:p>
                  <a:r>
                    <a:rPr lang="en-US">
                      <a:noFill/>
                    </a:rPr>
                    <a:t> </a:t>
                  </a:r>
                </a:p>
              </p:txBody>
            </p:sp>
          </mc:Fallback>
        </mc:AlternateContent>
        <p:sp>
          <p:nvSpPr>
            <p:cNvPr id="33" name="Left Brace 32">
              <a:extLst>
                <a:ext uri="{FF2B5EF4-FFF2-40B4-BE49-F238E27FC236}">
                  <a16:creationId xmlns:a16="http://schemas.microsoft.com/office/drawing/2014/main" id="{58CDCA8D-F631-B040-A8C6-F571FF7EE78E}"/>
                </a:ext>
              </a:extLst>
            </p:cNvPr>
            <p:cNvSpPr/>
            <p:nvPr/>
          </p:nvSpPr>
          <p:spPr>
            <a:xfrm rot="5400000">
              <a:off x="7297478" y="3514276"/>
              <a:ext cx="288124" cy="4392239"/>
            </a:xfrm>
            <a:prstGeom prst="leftBrace">
              <a:avLst>
                <a:gd name="adj1" fmla="val 40574"/>
                <a:gd name="adj2" fmla="val 2070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B1BC139B-EF02-9D45-B930-40D0A1A6E044}"/>
              </a:ext>
            </a:extLst>
          </p:cNvPr>
          <p:cNvSpPr txBox="1"/>
          <p:nvPr/>
        </p:nvSpPr>
        <p:spPr>
          <a:xfrm>
            <a:off x="1122083" y="4793747"/>
            <a:ext cx="3281155" cy="461665"/>
          </a:xfrm>
          <a:prstGeom prst="rect">
            <a:avLst/>
          </a:prstGeom>
          <a:noFill/>
        </p:spPr>
        <p:txBody>
          <a:bodyPr wrap="none" rtlCol="0">
            <a:spAutoFit/>
          </a:bodyPr>
          <a:lstStyle/>
          <a:p>
            <a:r>
              <a:rPr lang="en-US" sz="2400" dirty="0">
                <a:solidFill>
                  <a:srgbClr val="CA8D60"/>
                </a:solidFill>
              </a:rPr>
              <a:t>Temperature-only model</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6B761D8-48D3-1B40-96EC-ACB93B814422}"/>
                  </a:ext>
                </a:extLst>
              </p:cNvPr>
              <p:cNvSpPr txBox="1"/>
              <p:nvPr/>
            </p:nvSpPr>
            <p:spPr>
              <a:xfrm>
                <a:off x="354277" y="5606253"/>
                <a:ext cx="487094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𝑜𝑥𝑦𝑔𝑒𝑛</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𝑑𝑒𝑚𝑎𝑛𝑑</m:t>
                      </m:r>
                      <m:r>
                        <a:rPr lang="en-US" sz="2000" b="0" i="1"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R</m:t>
                      </m:r>
                      <m:r>
                        <a:rPr lang="en-US" sz="2000" dirty="0">
                          <a:latin typeface="Cambria Math" panose="02040503050406030204" pitchFamily="18" charset="0"/>
                          <a:ea typeface="Cambria Math" panose="02040503050406030204" pitchFamily="18" charset="0"/>
                        </a:rPr>
                        <m:t>20</m:t>
                      </m:r>
                      <m:r>
                        <a:rPr lang="en-US" sz="2000" i="1" dirty="0">
                          <a:latin typeface="Cambria Math" panose="02040503050406030204" pitchFamily="18" charset="0"/>
                          <a:ea typeface="Cambria Math" panose="02040503050406030204" pitchFamily="18" charset="0"/>
                        </a:rPr>
                        <m:t>∗ </m:t>
                      </m:r>
                      <m:sSup>
                        <m:sSupPr>
                          <m:ctrlPr>
                            <a:rPr lang="en-US" sz="2000" i="1" dirty="0" smtClean="0">
                              <a:solidFill>
                                <a:srgbClr val="CA8D60"/>
                              </a:solidFill>
                              <a:latin typeface="Cambria Math" panose="02040503050406030204" pitchFamily="18" charset="0"/>
                              <a:ea typeface="Cambria Math" panose="02040503050406030204" pitchFamily="18" charset="0"/>
                            </a:rPr>
                          </m:ctrlPr>
                        </m:sSupPr>
                        <m:e>
                          <m:r>
                            <a:rPr lang="en-US" sz="2000" i="1" dirty="0">
                              <a:solidFill>
                                <a:srgbClr val="CA8D60"/>
                              </a:solidFill>
                              <a:latin typeface="Cambria Math" panose="02040503050406030204" pitchFamily="18" charset="0"/>
                              <a:ea typeface="Cambria Math" panose="02040503050406030204" pitchFamily="18" charset="0"/>
                            </a:rPr>
                            <m:t>𝜃</m:t>
                          </m:r>
                        </m:e>
                        <m:sup>
                          <m:r>
                            <a:rPr lang="en-US" sz="2000" b="0" i="1" dirty="0" smtClean="0">
                              <a:solidFill>
                                <a:srgbClr val="CA8D60"/>
                              </a:solidFill>
                              <a:latin typeface="Cambria Math" panose="02040503050406030204" pitchFamily="18" charset="0"/>
                              <a:ea typeface="Cambria Math" panose="02040503050406030204" pitchFamily="18" charset="0"/>
                            </a:rPr>
                            <m:t>𝑇𝑒𝑚𝑝</m:t>
                          </m:r>
                          <m:r>
                            <a:rPr lang="en-US" sz="2000" i="1" dirty="0">
                              <a:solidFill>
                                <a:srgbClr val="CA8D60"/>
                              </a:solidFill>
                              <a:latin typeface="Cambria Math" panose="02040503050406030204" pitchFamily="18" charset="0"/>
                              <a:ea typeface="Cambria Math" panose="02040503050406030204" pitchFamily="18" charset="0"/>
                            </a:rPr>
                            <m:t>−20</m:t>
                          </m:r>
                        </m:sup>
                      </m:sSup>
                      <m:r>
                        <a:rPr lang="en-US" sz="2000" b="0" i="1" dirty="0" smtClean="0">
                          <a:solidFill>
                            <a:srgbClr val="CA8D60"/>
                          </a:solidFill>
                          <a:latin typeface="Cambria Math" panose="02040503050406030204" pitchFamily="18" charset="0"/>
                          <a:ea typeface="Cambria Math" panose="02040503050406030204" pitchFamily="18" charset="0"/>
                        </a:rPr>
                        <m:t> </m:t>
                      </m:r>
                      <m:r>
                        <a:rPr lang="en-US" sz="200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𝑐</m:t>
                          </m:r>
                        </m:e>
                        <m:sub>
                          <m:r>
                            <a:rPr lang="en-US" sz="2000"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sz="2000" dirty="0"/>
              </a:p>
            </p:txBody>
          </p:sp>
        </mc:Choice>
        <mc:Fallback xmlns="">
          <p:sp>
            <p:nvSpPr>
              <p:cNvPr id="28" name="TextBox 27">
                <a:extLst>
                  <a:ext uri="{FF2B5EF4-FFF2-40B4-BE49-F238E27FC236}">
                    <a16:creationId xmlns:a16="http://schemas.microsoft.com/office/drawing/2014/main" id="{76B761D8-48D3-1B40-96EC-ACB93B814422}"/>
                  </a:ext>
                </a:extLst>
              </p:cNvPr>
              <p:cNvSpPr txBox="1">
                <a:spLocks noRot="1" noChangeAspect="1" noMove="1" noResize="1" noEditPoints="1" noAdjustHandles="1" noChangeArrowheads="1" noChangeShapeType="1" noTextEdit="1"/>
              </p:cNvSpPr>
              <p:nvPr/>
            </p:nvSpPr>
            <p:spPr>
              <a:xfrm>
                <a:off x="354277" y="5606253"/>
                <a:ext cx="4870949" cy="307777"/>
              </a:xfrm>
              <a:prstGeom prst="rect">
                <a:avLst/>
              </a:prstGeom>
              <a:blipFill>
                <a:blip r:embed="rId10"/>
                <a:stretch>
                  <a:fillRect l="-779" t="-8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693E26-62D0-D14A-8B88-3BAA537A754A}"/>
                  </a:ext>
                </a:extLst>
              </p:cNvPr>
              <p:cNvSpPr txBox="1"/>
              <p:nvPr/>
            </p:nvSpPr>
            <p:spPr>
              <a:xfrm>
                <a:off x="6096000" y="5444060"/>
                <a:ext cx="5779596"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ea typeface="Cambria Math" panose="02040503050406030204" pitchFamily="18" charset="0"/>
                        </a:rPr>
                        <m:t>𝑜𝑥𝑦𝑔𝑒𝑛</m:t>
                      </m:r>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𝑑𝑒𝑚𝑎𝑛𝑑</m:t>
                      </m:r>
                      <m:r>
                        <a:rPr lang="en-US" sz="2000" b="0" i="0"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R</m:t>
                      </m:r>
                      <m:r>
                        <a:rPr lang="en-US" sz="2000" dirty="0">
                          <a:latin typeface="Cambria Math" panose="02040503050406030204" pitchFamily="18" charset="0"/>
                          <a:ea typeface="Cambria Math" panose="02040503050406030204" pitchFamily="18" charset="0"/>
                        </a:rPr>
                        <m:t>20</m:t>
                      </m:r>
                      <m:r>
                        <a:rPr lang="en-US" sz="2000" i="1" dirty="0">
                          <a:latin typeface="Cambria Math" panose="02040503050406030204" pitchFamily="18" charset="0"/>
                          <a:ea typeface="Cambria Math" panose="02040503050406030204" pitchFamily="18" charset="0"/>
                        </a:rPr>
                        <m:t>∗ </m:t>
                      </m:r>
                      <m:f>
                        <m:fPr>
                          <m:ctrlPr>
                            <a:rPr lang="en-US" sz="2000" i="1" dirty="0" smtClean="0">
                              <a:solidFill>
                                <a:srgbClr val="00ABBC"/>
                              </a:solidFill>
                              <a:latin typeface="Cambria Math" panose="02040503050406030204" pitchFamily="18" charset="0"/>
                              <a:ea typeface="Cambria Math" panose="02040503050406030204" pitchFamily="18" charset="0"/>
                            </a:rPr>
                          </m:ctrlPr>
                        </m:fPr>
                        <m:num>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sz="2000" i="1" dirty="0">
                                  <a:solidFill>
                                    <a:srgbClr val="00ABBC"/>
                                  </a:solidFill>
                                  <a:latin typeface="Cambria Math" panose="02040503050406030204" pitchFamily="18" charset="0"/>
                                  <a:ea typeface="Cambria Math" panose="02040503050406030204" pitchFamily="18" charset="0"/>
                                </a:rPr>
                                <m:t>𝑡</m:t>
                              </m:r>
                              <m:r>
                                <a:rPr lang="en-US" sz="2000" i="1" dirty="0">
                                  <a:solidFill>
                                    <a:srgbClr val="00ABBC"/>
                                  </a:solidFill>
                                  <a:latin typeface="Cambria Math" panose="02040503050406030204" pitchFamily="18" charset="0"/>
                                  <a:ea typeface="Cambria Math" panose="02040503050406030204" pitchFamily="18" charset="0"/>
                                </a:rPr>
                                <m:t>−1</m:t>
                              </m:r>
                            </m:sub>
                          </m:sSub>
                        </m:num>
                        <m:den>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sz="2000" i="1" dirty="0">
                                  <a:solidFill>
                                    <a:srgbClr val="00ABBC"/>
                                  </a:solidFill>
                                  <a:latin typeface="Cambria Math" panose="02040503050406030204" pitchFamily="18" charset="0"/>
                                  <a:ea typeface="Cambria Math" panose="02040503050406030204" pitchFamily="18" charset="0"/>
                                </a:rPr>
                                <m:t>𝑡</m:t>
                              </m:r>
                              <m:r>
                                <a:rPr lang="en-US" sz="2000" i="1" dirty="0">
                                  <a:solidFill>
                                    <a:srgbClr val="00ABBC"/>
                                  </a:solidFill>
                                  <a:latin typeface="Cambria Math" panose="02040503050406030204" pitchFamily="18" charset="0"/>
                                  <a:ea typeface="Cambria Math" panose="02040503050406030204" pitchFamily="18" charset="0"/>
                                </a:rPr>
                                <m:t>−1</m:t>
                              </m:r>
                            </m:sub>
                          </m:sSub>
                          <m:r>
                            <a:rPr lang="en-US" sz="2000" i="1" dirty="0">
                              <a:solidFill>
                                <a:srgbClr val="00ABBC"/>
                              </a:solidFill>
                              <a:latin typeface="Cambria Math" panose="02040503050406030204" pitchFamily="18" charset="0"/>
                              <a:ea typeface="Cambria Math" panose="02040503050406030204" pitchFamily="18" charset="0"/>
                            </a:rPr>
                            <m:t>+</m:t>
                          </m:r>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i="1" dirty="0">
                                  <a:solidFill>
                                    <a:srgbClr val="00ABBC"/>
                                  </a:solidFill>
                                  <a:latin typeface="Cambria Math" panose="02040503050406030204" pitchFamily="18" charset="0"/>
                                  <a:ea typeface="Cambria Math" panose="02040503050406030204" pitchFamily="18" charset="0"/>
                                </a:rPr>
                                <m:t>𝐾</m:t>
                              </m:r>
                            </m:e>
                            <m:sub>
                              <m:r>
                                <a:rPr lang="en-US" sz="2000" i="1" dirty="0">
                                  <a:solidFill>
                                    <a:srgbClr val="00ABBC"/>
                                  </a:solidFill>
                                  <a:latin typeface="Cambria Math" panose="02040503050406030204" pitchFamily="18" charset="0"/>
                                  <a:ea typeface="Cambria Math" panose="02040503050406030204" pitchFamily="18" charset="0"/>
                                </a:rPr>
                                <m:t>𝑂</m:t>
                              </m:r>
                              <m:r>
                                <a:rPr lang="en-US" sz="2000" i="1" dirty="0">
                                  <a:solidFill>
                                    <a:srgbClr val="00ABBC"/>
                                  </a:solidFill>
                                  <a:latin typeface="Cambria Math" panose="02040503050406030204" pitchFamily="18" charset="0"/>
                                  <a:ea typeface="Cambria Math" panose="02040503050406030204" pitchFamily="18" charset="0"/>
                                </a:rPr>
                                <m:t>2</m:t>
                              </m:r>
                            </m:sub>
                          </m:sSub>
                        </m:den>
                      </m:f>
                      <m:r>
                        <a:rPr lang="en-US" sz="2000" i="1" dirty="0">
                          <a:solidFill>
                            <a:srgbClr val="038BB6"/>
                          </a:solidFill>
                          <a:latin typeface="Cambria Math" panose="02040503050406030204" pitchFamily="18" charset="0"/>
                          <a:ea typeface="Cambria Math" panose="02040503050406030204" pitchFamily="18" charset="0"/>
                        </a:rPr>
                        <m:t> </m:t>
                      </m:r>
                      <m:r>
                        <a:rPr lang="en-US" sz="200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𝑐</m:t>
                          </m:r>
                        </m:e>
                        <m:sub>
                          <m:r>
                            <a:rPr lang="en-US" sz="2000"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sz="2000" dirty="0"/>
              </a:p>
            </p:txBody>
          </p:sp>
        </mc:Choice>
        <mc:Fallback xmlns="">
          <p:sp>
            <p:nvSpPr>
              <p:cNvPr id="30" name="TextBox 29">
                <a:extLst>
                  <a:ext uri="{FF2B5EF4-FFF2-40B4-BE49-F238E27FC236}">
                    <a16:creationId xmlns:a16="http://schemas.microsoft.com/office/drawing/2014/main" id="{E4693E26-62D0-D14A-8B88-3BAA537A754A}"/>
                  </a:ext>
                </a:extLst>
              </p:cNvPr>
              <p:cNvSpPr txBox="1">
                <a:spLocks noRot="1" noChangeAspect="1" noMove="1" noResize="1" noEditPoints="1" noAdjustHandles="1" noChangeArrowheads="1" noChangeShapeType="1" noTextEdit="1"/>
              </p:cNvSpPr>
              <p:nvPr/>
            </p:nvSpPr>
            <p:spPr>
              <a:xfrm>
                <a:off x="6096000" y="5444060"/>
                <a:ext cx="5779596" cy="632161"/>
              </a:xfrm>
              <a:prstGeom prst="rect">
                <a:avLst/>
              </a:prstGeom>
              <a:blipFill>
                <a:blip r:embed="rId11"/>
                <a:stretch>
                  <a:fillRect l="-658" b="-17647"/>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340EAA7-048C-C944-BCB4-A559D9FD62F6}"/>
              </a:ext>
            </a:extLst>
          </p:cNvPr>
          <p:cNvSpPr txBox="1"/>
          <p:nvPr/>
        </p:nvSpPr>
        <p:spPr>
          <a:xfrm>
            <a:off x="7820274" y="4793746"/>
            <a:ext cx="2603341" cy="461665"/>
          </a:xfrm>
          <a:prstGeom prst="rect">
            <a:avLst/>
          </a:prstGeom>
          <a:noFill/>
        </p:spPr>
        <p:txBody>
          <a:bodyPr wrap="none" rtlCol="0">
            <a:spAutoFit/>
          </a:bodyPr>
          <a:lstStyle/>
          <a:p>
            <a:r>
              <a:rPr lang="en-US" sz="2400" dirty="0">
                <a:solidFill>
                  <a:srgbClr val="00ABBC"/>
                </a:solidFill>
              </a:rPr>
              <a:t>Oxygen-only model</a:t>
            </a:r>
          </a:p>
        </p:txBody>
      </p:sp>
      <p:sp>
        <p:nvSpPr>
          <p:cNvPr id="22" name="Rectangle 21">
            <a:extLst>
              <a:ext uri="{FF2B5EF4-FFF2-40B4-BE49-F238E27FC236}">
                <a16:creationId xmlns:a16="http://schemas.microsoft.com/office/drawing/2014/main" id="{C61CB218-226B-DE42-B4DE-E4E91E044CBC}"/>
              </a:ext>
            </a:extLst>
          </p:cNvPr>
          <p:cNvSpPr/>
          <p:nvPr/>
        </p:nvSpPr>
        <p:spPr>
          <a:xfrm>
            <a:off x="7397882" y="1666876"/>
            <a:ext cx="4692241" cy="237512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CB071D1E-9FDA-7C47-9D52-04C5F240FFB7}"/>
              </a:ext>
            </a:extLst>
          </p:cNvPr>
          <p:cNvCxnSpPr>
            <a:cxnSpLocks/>
          </p:cNvCxnSpPr>
          <p:nvPr/>
        </p:nvCxnSpPr>
        <p:spPr>
          <a:xfrm>
            <a:off x="0" y="4604295"/>
            <a:ext cx="121920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2A4EF5E-1035-DA4F-B69D-665DAA1F6AB4}"/>
              </a:ext>
            </a:extLst>
          </p:cNvPr>
          <p:cNvSpPr txBox="1"/>
          <p:nvPr/>
        </p:nvSpPr>
        <p:spPr>
          <a:xfrm>
            <a:off x="9111293" y="1765955"/>
            <a:ext cx="1491114" cy="461665"/>
          </a:xfrm>
          <a:prstGeom prst="rect">
            <a:avLst/>
          </a:prstGeom>
          <a:noFill/>
        </p:spPr>
        <p:txBody>
          <a:bodyPr wrap="none" rtlCol="0">
            <a:spAutoFit/>
          </a:bodyPr>
          <a:lstStyle/>
          <a:p>
            <a:r>
              <a:rPr lang="en-US" sz="2400" dirty="0"/>
              <a:t>Full model</a:t>
            </a:r>
          </a:p>
        </p:txBody>
      </p:sp>
    </p:spTree>
    <p:extLst>
      <p:ext uri="{BB962C8B-B14F-4D97-AF65-F5344CB8AC3E}">
        <p14:creationId xmlns:p14="http://schemas.microsoft.com/office/powerpoint/2010/main" val="3748299193"/>
      </p:ext>
    </p:extLst>
  </p:cSld>
  <p:clrMapOvr>
    <a:masterClrMapping/>
  </p:clrMapOvr>
  <mc:AlternateContent xmlns:mc="http://schemas.openxmlformats.org/markup-compatibility/2006" xmlns:p14="http://schemas.microsoft.com/office/powerpoint/2010/main">
    <mc:Choice Requires="p14">
      <p:transition spd="slow" p14:dur="2000" advTm="35016"/>
    </mc:Choice>
    <mc:Fallback xmlns="">
      <p:transition spd="slow" advTm="350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17748-E01B-9A4B-A0CB-24FDEE46BE9C}"/>
              </a:ext>
            </a:extLst>
          </p:cNvPr>
          <p:cNvSpPr>
            <a:spLocks noGrp="1"/>
          </p:cNvSpPr>
          <p:nvPr>
            <p:ph type="title"/>
          </p:nvPr>
        </p:nvSpPr>
        <p:spPr/>
        <p:txBody>
          <a:bodyPr>
            <a:normAutofit fontScale="90000"/>
          </a:bodyPr>
          <a:lstStyle/>
          <a:p>
            <a:r>
              <a:rPr lang="en-US" sz="3600" dirty="0"/>
              <a:t>Temperature-only forecast generally (but not universally) outperforms the oxygen-only forecast</a:t>
            </a:r>
          </a:p>
        </p:txBody>
      </p:sp>
      <p:pic>
        <p:nvPicPr>
          <p:cNvPr id="10" name="Picture 9" descr="Chart, line chart&#10;&#10;Description automatically generated">
            <a:extLst>
              <a:ext uri="{FF2B5EF4-FFF2-40B4-BE49-F238E27FC236}">
                <a16:creationId xmlns:a16="http://schemas.microsoft.com/office/drawing/2014/main" id="{0C8CA2BE-0A70-B443-B455-78211D7B88DE}"/>
              </a:ext>
            </a:extLst>
          </p:cNvPr>
          <p:cNvPicPr>
            <a:picLocks noChangeAspect="1"/>
          </p:cNvPicPr>
          <p:nvPr/>
        </p:nvPicPr>
        <p:blipFill>
          <a:blip r:embed="rId3"/>
          <a:stretch>
            <a:fillRect/>
          </a:stretch>
        </p:blipFill>
        <p:spPr>
          <a:xfrm>
            <a:off x="1895707" y="1610113"/>
            <a:ext cx="7871831" cy="5247887"/>
          </a:xfrm>
          <a:prstGeom prst="rect">
            <a:avLst/>
          </a:prstGeom>
        </p:spPr>
      </p:pic>
    </p:spTree>
    <p:extLst>
      <p:ext uri="{BB962C8B-B14F-4D97-AF65-F5344CB8AC3E}">
        <p14:creationId xmlns:p14="http://schemas.microsoft.com/office/powerpoint/2010/main" val="1206434197"/>
      </p:ext>
    </p:extLst>
  </p:cSld>
  <p:clrMapOvr>
    <a:masterClrMapping/>
  </p:clrMapOvr>
  <mc:AlternateContent xmlns:mc="http://schemas.openxmlformats.org/markup-compatibility/2006" xmlns:p14="http://schemas.microsoft.com/office/powerpoint/2010/main">
    <mc:Choice Requires="p14">
      <p:transition spd="slow" p14:dur="2000" advTm="39979"/>
    </mc:Choice>
    <mc:Fallback xmlns="">
      <p:transition spd="slow" advTm="3997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descr="Chart&#10;&#10;Description automatically generated">
            <a:extLst>
              <a:ext uri="{FF2B5EF4-FFF2-40B4-BE49-F238E27FC236}">
                <a16:creationId xmlns:a16="http://schemas.microsoft.com/office/drawing/2014/main" id="{F12B68EF-89CA-604E-BA91-2BE743245ADB}"/>
              </a:ext>
            </a:extLst>
          </p:cNvPr>
          <p:cNvPicPr>
            <a:picLocks noGrp="1" noChangeAspect="1"/>
          </p:cNvPicPr>
          <p:nvPr>
            <p:ph idx="1"/>
          </p:nvPr>
        </p:nvPicPr>
        <p:blipFill>
          <a:blip r:embed="rId3"/>
          <a:stretch>
            <a:fillRect/>
          </a:stretch>
        </p:blipFill>
        <p:spPr>
          <a:xfrm>
            <a:off x="1618073" y="1690688"/>
            <a:ext cx="8955854" cy="5117631"/>
          </a:xfrm>
        </p:spPr>
      </p:pic>
      <p:sp>
        <p:nvSpPr>
          <p:cNvPr id="2" name="Title 1">
            <a:extLst>
              <a:ext uri="{FF2B5EF4-FFF2-40B4-BE49-F238E27FC236}">
                <a16:creationId xmlns:a16="http://schemas.microsoft.com/office/drawing/2014/main" id="{34D7B2C6-5761-4047-B927-B85364FBB6D3}"/>
              </a:ext>
            </a:extLst>
          </p:cNvPr>
          <p:cNvSpPr>
            <a:spLocks noGrp="1"/>
          </p:cNvSpPr>
          <p:nvPr>
            <p:ph type="title"/>
          </p:nvPr>
        </p:nvSpPr>
        <p:spPr>
          <a:xfrm>
            <a:off x="838200" y="365125"/>
            <a:ext cx="9418983" cy="1325563"/>
          </a:xfrm>
        </p:spPr>
        <p:txBody>
          <a:bodyPr>
            <a:normAutofit/>
          </a:bodyPr>
          <a:lstStyle/>
          <a:p>
            <a:r>
              <a:rPr lang="en-US" sz="3200" dirty="0"/>
              <a:t>Oxygen-only model is best at low temperatures and high oxygen concentrations</a:t>
            </a:r>
          </a:p>
        </p:txBody>
      </p:sp>
      <p:sp>
        <p:nvSpPr>
          <p:cNvPr id="16" name="TextBox 15">
            <a:extLst>
              <a:ext uri="{FF2B5EF4-FFF2-40B4-BE49-F238E27FC236}">
                <a16:creationId xmlns:a16="http://schemas.microsoft.com/office/drawing/2014/main" id="{F317E0FE-27EF-1842-B620-778BB67EEB88}"/>
              </a:ext>
            </a:extLst>
          </p:cNvPr>
          <p:cNvSpPr txBox="1"/>
          <p:nvPr/>
        </p:nvSpPr>
        <p:spPr>
          <a:xfrm>
            <a:off x="6275495" y="6590540"/>
            <a:ext cx="4143827" cy="307777"/>
          </a:xfrm>
          <a:prstGeom prst="rect">
            <a:avLst/>
          </a:prstGeom>
          <a:noFill/>
        </p:spPr>
        <p:txBody>
          <a:bodyPr wrap="none" rtlCol="0">
            <a:spAutoFit/>
          </a:bodyPr>
          <a:lstStyle/>
          <a:p>
            <a:r>
              <a:rPr lang="en-US" sz="1400" dirty="0"/>
              <a:t>Oxygen concentrations &gt; 0.2 mg/L omitted from graph</a:t>
            </a:r>
          </a:p>
        </p:txBody>
      </p:sp>
    </p:spTree>
    <p:extLst>
      <p:ext uri="{BB962C8B-B14F-4D97-AF65-F5344CB8AC3E}">
        <p14:creationId xmlns:p14="http://schemas.microsoft.com/office/powerpoint/2010/main" val="1033062685"/>
      </p:ext>
    </p:extLst>
  </p:cSld>
  <p:clrMapOvr>
    <a:masterClrMapping/>
  </p:clrMapOvr>
  <mc:AlternateContent xmlns:mc="http://schemas.openxmlformats.org/markup-compatibility/2006" xmlns:p14="http://schemas.microsoft.com/office/powerpoint/2010/main">
    <mc:Choice Requires="p14">
      <p:transition spd="slow" p14:dur="2000" advTm="100372"/>
    </mc:Choice>
    <mc:Fallback xmlns="">
      <p:transition spd="slow" advTm="10037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long bridge over some water&#10;&#10;Description automatically generated">
            <a:extLst>
              <a:ext uri="{FF2B5EF4-FFF2-40B4-BE49-F238E27FC236}">
                <a16:creationId xmlns:a16="http://schemas.microsoft.com/office/drawing/2014/main" id="{F45587A5-9ED1-6348-8850-5BA34AFCCC18}"/>
              </a:ext>
            </a:extLst>
          </p:cNvPr>
          <p:cNvPicPr>
            <a:picLocks noChangeAspect="1"/>
          </p:cNvPicPr>
          <p:nvPr/>
        </p:nvPicPr>
        <p:blipFill rotWithShape="1">
          <a:blip r:embed="rId4"/>
          <a:srcRect t="10480" b="14520"/>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CBFE5B0-2D35-2446-8203-89D2A4932259}"/>
              </a:ext>
            </a:extLst>
          </p:cNvPr>
          <p:cNvSpPr/>
          <p:nvPr/>
        </p:nvSpPr>
        <p:spPr>
          <a:xfrm>
            <a:off x="807992" y="1221634"/>
            <a:ext cx="10968372" cy="4407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1071AC-E871-684A-BDD7-162367CCB509}"/>
              </a:ext>
            </a:extLst>
          </p:cNvPr>
          <p:cNvSpPr txBox="1"/>
          <p:nvPr/>
        </p:nvSpPr>
        <p:spPr>
          <a:xfrm>
            <a:off x="4748299" y="2474893"/>
            <a:ext cx="2863337" cy="954107"/>
          </a:xfrm>
          <a:prstGeom prst="rect">
            <a:avLst/>
          </a:prstGeom>
          <a:noFill/>
        </p:spPr>
        <p:txBody>
          <a:bodyPr wrap="square" rtlCol="0">
            <a:spAutoFit/>
          </a:bodyPr>
          <a:lstStyle/>
          <a:p>
            <a:pPr algn="ctr"/>
            <a:r>
              <a:rPr lang="en-US" sz="2800" dirty="0">
                <a:latin typeface="Century Gothic" panose="020B0502020202020204" pitchFamily="34" charset="0"/>
              </a:rPr>
              <a:t>Forecasting system</a:t>
            </a:r>
          </a:p>
        </p:txBody>
      </p:sp>
      <p:sp>
        <p:nvSpPr>
          <p:cNvPr id="7" name="TextBox 6">
            <a:extLst>
              <a:ext uri="{FF2B5EF4-FFF2-40B4-BE49-F238E27FC236}">
                <a16:creationId xmlns:a16="http://schemas.microsoft.com/office/drawing/2014/main" id="{1C5AE56C-9520-8E40-A14B-B3673DB2678C}"/>
              </a:ext>
            </a:extLst>
          </p:cNvPr>
          <p:cNvSpPr txBox="1"/>
          <p:nvPr/>
        </p:nvSpPr>
        <p:spPr>
          <a:xfrm>
            <a:off x="807992" y="2471299"/>
            <a:ext cx="2824618" cy="954107"/>
          </a:xfrm>
          <a:prstGeom prst="rect">
            <a:avLst/>
          </a:prstGeom>
          <a:noFill/>
        </p:spPr>
        <p:txBody>
          <a:bodyPr wrap="square" rtlCol="0">
            <a:spAutoFit/>
          </a:bodyPr>
          <a:lstStyle/>
          <a:p>
            <a:pPr algn="ctr"/>
            <a:r>
              <a:rPr lang="en-US" sz="2800" dirty="0">
                <a:latin typeface="Century Gothic" panose="020B0502020202020204" pitchFamily="34" charset="0"/>
              </a:rPr>
              <a:t>Ecological knowledge</a:t>
            </a:r>
          </a:p>
        </p:txBody>
      </p:sp>
      <p:sp>
        <p:nvSpPr>
          <p:cNvPr id="8" name="TextBox 7">
            <a:extLst>
              <a:ext uri="{FF2B5EF4-FFF2-40B4-BE49-F238E27FC236}">
                <a16:creationId xmlns:a16="http://schemas.microsoft.com/office/drawing/2014/main" id="{4F1DDD53-437D-D545-90D0-23D6F523919B}"/>
              </a:ext>
            </a:extLst>
          </p:cNvPr>
          <p:cNvSpPr txBox="1"/>
          <p:nvPr/>
        </p:nvSpPr>
        <p:spPr>
          <a:xfrm>
            <a:off x="8656477" y="2471300"/>
            <a:ext cx="2727530" cy="954107"/>
          </a:xfrm>
          <a:prstGeom prst="rect">
            <a:avLst/>
          </a:prstGeom>
          <a:noFill/>
        </p:spPr>
        <p:txBody>
          <a:bodyPr wrap="square" rtlCol="0">
            <a:spAutoFit/>
          </a:bodyPr>
          <a:lstStyle/>
          <a:p>
            <a:pPr algn="ctr"/>
            <a:r>
              <a:rPr lang="en-US" sz="2800" dirty="0">
                <a:latin typeface="Century Gothic" panose="020B0502020202020204" pitchFamily="34" charset="0"/>
              </a:rPr>
              <a:t>Ecological management</a:t>
            </a:r>
          </a:p>
        </p:txBody>
      </p:sp>
      <p:cxnSp>
        <p:nvCxnSpPr>
          <p:cNvPr id="10" name="Straight Arrow Connector 9">
            <a:extLst>
              <a:ext uri="{FF2B5EF4-FFF2-40B4-BE49-F238E27FC236}">
                <a16:creationId xmlns:a16="http://schemas.microsoft.com/office/drawing/2014/main" id="{6B06FCBD-0018-D640-962F-92D6CE9CB9BF}"/>
              </a:ext>
            </a:extLst>
          </p:cNvPr>
          <p:cNvCxnSpPr/>
          <p:nvPr/>
        </p:nvCxnSpPr>
        <p:spPr>
          <a:xfrm>
            <a:off x="3632610" y="2825757"/>
            <a:ext cx="10942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7D0282-FFBB-514B-BC1E-75F89C391A03}"/>
              </a:ext>
            </a:extLst>
          </p:cNvPr>
          <p:cNvCxnSpPr/>
          <p:nvPr/>
        </p:nvCxnSpPr>
        <p:spPr>
          <a:xfrm>
            <a:off x="7421670" y="2825757"/>
            <a:ext cx="10942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333F7D1C-F814-B24C-B9D2-0E74ECD4AC7B}"/>
              </a:ext>
            </a:extLst>
          </p:cNvPr>
          <p:cNvSpPr/>
          <p:nvPr/>
        </p:nvSpPr>
        <p:spPr>
          <a:xfrm rot="8202899">
            <a:off x="2235273" y="10855"/>
            <a:ext cx="4297680" cy="4297680"/>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93040147"/>
      </p:ext>
    </p:extLst>
  </p:cSld>
  <p:clrMapOvr>
    <a:masterClrMapping/>
  </p:clrMapOvr>
  <mc:AlternateContent xmlns:mc="http://schemas.openxmlformats.org/markup-compatibility/2006" xmlns:p14="http://schemas.microsoft.com/office/powerpoint/2010/main">
    <mc:Choice Requires="p14">
      <p:transition spd="slow" p14:dur="2000" advTm="47164"/>
    </mc:Choice>
    <mc:Fallback xmlns="">
      <p:transition spd="slow" advTm="471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1" nodeType="withEffect">
                                  <p:stCondLst>
                                    <p:cond delay="0"/>
                                  </p:stCondLst>
                                  <p:iterate type="lt">
                                    <p:tmAbs val="0"/>
                                  </p:iterate>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grpId="0" nodeType="clickEffect">
                                  <p:stCondLst>
                                    <p:cond delay="0"/>
                                  </p:stCondLst>
                                  <p:iterate type="lt">
                                    <p:tmPct val="0"/>
                                  </p:iterate>
                                  <p:childTnLst>
                                    <p:animClr clrSpc="rgb" dir="cw">
                                      <p:cBhvr override="childStyle">
                                        <p:cTn id="24" dur="10" fill="hold"/>
                                        <p:tgtEl>
                                          <p:spTgt spid="7"/>
                                        </p:tgtEl>
                                        <p:attrNameLst>
                                          <p:attrName>style.color</p:attrName>
                                        </p:attrNameLst>
                                      </p:cBhvr>
                                      <p:to>
                                        <a:srgbClr val="345963"/>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grpId="0" nodeType="clickEffect">
                                  <p:stCondLst>
                                    <p:cond delay="0"/>
                                  </p:stCondLst>
                                  <p:childTnLst>
                                    <p:animClr clrSpc="rgb" dir="cw">
                                      <p:cBhvr override="childStyle">
                                        <p:cTn id="28" dur="10" fill="hold"/>
                                        <p:tgtEl>
                                          <p:spTgt spid="6"/>
                                        </p:tgtEl>
                                        <p:attrNameLst>
                                          <p:attrName>style.color</p:attrName>
                                        </p:attrNameLst>
                                      </p:cBhvr>
                                      <p:to>
                                        <a:srgbClr val="6AA09A"/>
                                      </p:to>
                                    </p:animClr>
                                  </p:childTnLst>
                                </p:cTn>
                              </p:par>
                              <p:par>
                                <p:cTn id="29" presetID="3" presetClass="emph" presetSubtype="2" fill="hold" grpId="0" nodeType="withEffect">
                                  <p:stCondLst>
                                    <p:cond delay="0"/>
                                  </p:stCondLst>
                                  <p:childTnLst>
                                    <p:animClr clrSpc="rgb" dir="cw">
                                      <p:cBhvr override="childStyle">
                                        <p:cTn id="30" dur="10" fill="hold"/>
                                        <p:tgtEl>
                                          <p:spTgt spid="8"/>
                                        </p:tgtEl>
                                        <p:attrNameLst>
                                          <p:attrName>style.color</p:attrName>
                                        </p:attrNameLst>
                                      </p:cBhvr>
                                      <p:to>
                                        <a:srgbClr val="6AA09A"/>
                                      </p:to>
                                    </p:animClr>
                                  </p:childTnLst>
                                </p:cTn>
                              </p:par>
                              <p:par>
                                <p:cTn id="31" presetID="7" presetClass="emph" presetSubtype="2" fill="hold" nodeType="withEffect">
                                  <p:stCondLst>
                                    <p:cond delay="0"/>
                                  </p:stCondLst>
                                  <p:childTnLst>
                                    <p:animClr clrSpc="rgb" dir="cw">
                                      <p:cBhvr>
                                        <p:cTn id="32" dur="10" fill="hold"/>
                                        <p:tgtEl>
                                          <p:spTgt spid="10"/>
                                        </p:tgtEl>
                                        <p:attrNameLst>
                                          <p:attrName>stroke.color</p:attrName>
                                        </p:attrNameLst>
                                      </p:cBhvr>
                                      <p:to>
                                        <a:srgbClr val="6AA09A"/>
                                      </p:to>
                                    </p:animClr>
                                    <p:set>
                                      <p:cBhvr>
                                        <p:cTn id="33" dur="10" fill="hold"/>
                                        <p:tgtEl>
                                          <p:spTgt spid="10"/>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10" fill="hold"/>
                                        <p:tgtEl>
                                          <p:spTgt spid="11"/>
                                        </p:tgtEl>
                                        <p:attrNameLst>
                                          <p:attrName>stroke.color</p:attrName>
                                        </p:attrNameLst>
                                      </p:cBhvr>
                                      <p:to>
                                        <a:srgbClr val="6AA09A"/>
                                      </p:to>
                                    </p:animClr>
                                    <p:set>
                                      <p:cBhvr>
                                        <p:cTn id="36" dur="10" fill="hold"/>
                                        <p:tgtEl>
                                          <p:spTgt spid="11"/>
                                        </p:tgtEl>
                                        <p:attrNameLst>
                                          <p:attrName>stroke.on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7" presetClass="emph" presetSubtype="2" fill="hold" grpId="1" nodeType="clickEffect">
                                  <p:stCondLst>
                                    <p:cond delay="0"/>
                                  </p:stCondLst>
                                  <p:childTnLst>
                                    <p:animClr clrSpc="rgb" dir="cw">
                                      <p:cBhvr>
                                        <p:cTn id="40" dur="10" fill="hold"/>
                                        <p:tgtEl>
                                          <p:spTgt spid="13"/>
                                        </p:tgtEl>
                                        <p:attrNameLst>
                                          <p:attrName>stroke.color</p:attrName>
                                        </p:attrNameLst>
                                      </p:cBhvr>
                                      <p:to>
                                        <a:srgbClr val="DDB191"/>
                                      </p:to>
                                    </p:animClr>
                                    <p:set>
                                      <p:cBhvr>
                                        <p:cTn id="41" dur="1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p:bldP spid="6" grpId="1"/>
      <p:bldP spid="7" grpId="0"/>
      <p:bldP spid="7" grpId="1"/>
      <p:bldP spid="8" grpId="0"/>
      <p:bldP spid="8" grpId="1"/>
      <p:bldP spid="13" grpId="0" animBg="1"/>
      <p:bldP spid="1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long bridge over some water&#10;&#10;Description automatically generated">
            <a:extLst>
              <a:ext uri="{FF2B5EF4-FFF2-40B4-BE49-F238E27FC236}">
                <a16:creationId xmlns:a16="http://schemas.microsoft.com/office/drawing/2014/main" id="{F45587A5-9ED1-6348-8850-5BA34AFCCC18}"/>
              </a:ext>
            </a:extLst>
          </p:cNvPr>
          <p:cNvPicPr>
            <a:picLocks noChangeAspect="1"/>
          </p:cNvPicPr>
          <p:nvPr/>
        </p:nvPicPr>
        <p:blipFill rotWithShape="1">
          <a:blip r:embed="rId3"/>
          <a:srcRect t="10480" b="14520"/>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CBFE5B0-2D35-2446-8203-89D2A4932259}"/>
              </a:ext>
            </a:extLst>
          </p:cNvPr>
          <p:cNvSpPr/>
          <p:nvPr/>
        </p:nvSpPr>
        <p:spPr>
          <a:xfrm>
            <a:off x="807992" y="1221634"/>
            <a:ext cx="10968372" cy="4407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1071AC-E871-684A-BDD7-162367CCB509}"/>
              </a:ext>
            </a:extLst>
          </p:cNvPr>
          <p:cNvSpPr txBox="1"/>
          <p:nvPr/>
        </p:nvSpPr>
        <p:spPr>
          <a:xfrm>
            <a:off x="4748299" y="2474893"/>
            <a:ext cx="2863337" cy="954107"/>
          </a:xfrm>
          <a:prstGeom prst="rect">
            <a:avLst/>
          </a:prstGeom>
          <a:noFill/>
        </p:spPr>
        <p:txBody>
          <a:bodyPr wrap="square" rtlCol="0">
            <a:spAutoFit/>
          </a:bodyPr>
          <a:lstStyle/>
          <a:p>
            <a:pPr algn="ctr"/>
            <a:r>
              <a:rPr lang="en-US" sz="2800" dirty="0">
                <a:latin typeface="Century Gothic" panose="020B0502020202020204" pitchFamily="34" charset="0"/>
              </a:rPr>
              <a:t>Forecasting system</a:t>
            </a:r>
          </a:p>
        </p:txBody>
      </p:sp>
      <p:sp>
        <p:nvSpPr>
          <p:cNvPr id="7" name="TextBox 6">
            <a:extLst>
              <a:ext uri="{FF2B5EF4-FFF2-40B4-BE49-F238E27FC236}">
                <a16:creationId xmlns:a16="http://schemas.microsoft.com/office/drawing/2014/main" id="{1C5AE56C-9520-8E40-A14B-B3673DB2678C}"/>
              </a:ext>
            </a:extLst>
          </p:cNvPr>
          <p:cNvSpPr txBox="1"/>
          <p:nvPr/>
        </p:nvSpPr>
        <p:spPr>
          <a:xfrm>
            <a:off x="807992" y="2471299"/>
            <a:ext cx="2824618" cy="954107"/>
          </a:xfrm>
          <a:prstGeom prst="rect">
            <a:avLst/>
          </a:prstGeom>
          <a:noFill/>
        </p:spPr>
        <p:txBody>
          <a:bodyPr wrap="square" rtlCol="0">
            <a:spAutoFit/>
          </a:bodyPr>
          <a:lstStyle/>
          <a:p>
            <a:pPr algn="ctr"/>
            <a:r>
              <a:rPr lang="en-US" sz="2800" dirty="0">
                <a:latin typeface="Century Gothic" panose="020B0502020202020204" pitchFamily="34" charset="0"/>
              </a:rPr>
              <a:t>Ecological knowledge</a:t>
            </a:r>
          </a:p>
        </p:txBody>
      </p:sp>
      <p:sp>
        <p:nvSpPr>
          <p:cNvPr id="8" name="TextBox 7">
            <a:extLst>
              <a:ext uri="{FF2B5EF4-FFF2-40B4-BE49-F238E27FC236}">
                <a16:creationId xmlns:a16="http://schemas.microsoft.com/office/drawing/2014/main" id="{4F1DDD53-437D-D545-90D0-23D6F523919B}"/>
              </a:ext>
            </a:extLst>
          </p:cNvPr>
          <p:cNvSpPr txBox="1"/>
          <p:nvPr/>
        </p:nvSpPr>
        <p:spPr>
          <a:xfrm>
            <a:off x="8656477" y="2471300"/>
            <a:ext cx="2727530" cy="954107"/>
          </a:xfrm>
          <a:prstGeom prst="rect">
            <a:avLst/>
          </a:prstGeom>
          <a:noFill/>
        </p:spPr>
        <p:txBody>
          <a:bodyPr wrap="square" rtlCol="0">
            <a:spAutoFit/>
          </a:bodyPr>
          <a:lstStyle/>
          <a:p>
            <a:pPr algn="ctr"/>
            <a:r>
              <a:rPr lang="en-US" sz="2800" dirty="0">
                <a:latin typeface="Century Gothic" panose="020B0502020202020204" pitchFamily="34" charset="0"/>
              </a:rPr>
              <a:t>Ecological management</a:t>
            </a:r>
          </a:p>
        </p:txBody>
      </p:sp>
      <p:cxnSp>
        <p:nvCxnSpPr>
          <p:cNvPr id="10" name="Straight Arrow Connector 9">
            <a:extLst>
              <a:ext uri="{FF2B5EF4-FFF2-40B4-BE49-F238E27FC236}">
                <a16:creationId xmlns:a16="http://schemas.microsoft.com/office/drawing/2014/main" id="{6B06FCBD-0018-D640-962F-92D6CE9CB9BF}"/>
              </a:ext>
            </a:extLst>
          </p:cNvPr>
          <p:cNvCxnSpPr/>
          <p:nvPr/>
        </p:nvCxnSpPr>
        <p:spPr>
          <a:xfrm>
            <a:off x="3632610" y="2825757"/>
            <a:ext cx="10942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7D0282-FFBB-514B-BC1E-75F89C391A03}"/>
              </a:ext>
            </a:extLst>
          </p:cNvPr>
          <p:cNvCxnSpPr/>
          <p:nvPr/>
        </p:nvCxnSpPr>
        <p:spPr>
          <a:xfrm>
            <a:off x="7421670" y="2825757"/>
            <a:ext cx="10942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333F7D1C-F814-B24C-B9D2-0E74ECD4AC7B}"/>
              </a:ext>
            </a:extLst>
          </p:cNvPr>
          <p:cNvSpPr/>
          <p:nvPr/>
        </p:nvSpPr>
        <p:spPr>
          <a:xfrm rot="8202899">
            <a:off x="2235273" y="10855"/>
            <a:ext cx="4297680" cy="4297680"/>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00106123"/>
      </p:ext>
    </p:extLst>
  </p:cSld>
  <p:clrMapOvr>
    <a:masterClrMapping/>
  </p:clrMapOvr>
  <mc:AlternateContent xmlns:mc="http://schemas.openxmlformats.org/markup-compatibility/2006" xmlns:p14="http://schemas.microsoft.com/office/powerpoint/2010/main">
    <mc:Choice Requires="p14">
      <p:transition spd="slow" p14:dur="2000" advTm="3583"/>
    </mc:Choice>
    <mc:Fallback xmlns="">
      <p:transition spd="slow" advTm="3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p:bldP spid="7" grpId="0"/>
      <p:bldP spid="8"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B4504D-E410-8D46-A55C-743BDE3D0069}"/>
              </a:ext>
            </a:extLst>
          </p:cNvPr>
          <p:cNvSpPr/>
          <p:nvPr/>
        </p:nvSpPr>
        <p:spPr>
          <a:xfrm>
            <a:off x="0" y="5934162"/>
            <a:ext cx="12192000" cy="923839"/>
          </a:xfrm>
          <a:prstGeom prst="rect">
            <a:avLst/>
          </a:prstGeom>
          <a:solidFill>
            <a:srgbClr val="0346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1DA3C2-E765-C54F-9580-816018F53CC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545" t="11651" r="10790" b="3685"/>
          <a:stretch/>
        </p:blipFill>
        <p:spPr>
          <a:xfrm>
            <a:off x="5601659" y="1060504"/>
            <a:ext cx="4973363" cy="3730022"/>
          </a:xfrm>
          <a:prstGeom prst="rect">
            <a:avLst/>
          </a:prstGeom>
        </p:spPr>
      </p:pic>
      <p:pic>
        <p:nvPicPr>
          <p:cNvPr id="5" name="Picture 4">
            <a:extLst>
              <a:ext uri="{FF2B5EF4-FFF2-40B4-BE49-F238E27FC236}">
                <a16:creationId xmlns:a16="http://schemas.microsoft.com/office/drawing/2014/main" id="{13164159-366B-CE4F-9DCB-53E3DD90AEE7}"/>
              </a:ext>
            </a:extLst>
          </p:cNvPr>
          <p:cNvPicPr>
            <a:picLocks noChangeAspect="1"/>
          </p:cNvPicPr>
          <p:nvPr/>
        </p:nvPicPr>
        <p:blipFill>
          <a:blip r:embed="rId4"/>
          <a:stretch>
            <a:fillRect/>
          </a:stretch>
        </p:blipFill>
        <p:spPr>
          <a:xfrm>
            <a:off x="1276248" y="2670998"/>
            <a:ext cx="2805236" cy="1479378"/>
          </a:xfrm>
          <a:prstGeom prst="rect">
            <a:avLst/>
          </a:prstGeom>
        </p:spPr>
      </p:pic>
      <p:pic>
        <p:nvPicPr>
          <p:cNvPr id="6" name="Picture 5">
            <a:extLst>
              <a:ext uri="{FF2B5EF4-FFF2-40B4-BE49-F238E27FC236}">
                <a16:creationId xmlns:a16="http://schemas.microsoft.com/office/drawing/2014/main" id="{73BF5774-2F38-AE4B-BEC2-AC8041F0B75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928128" y="1162252"/>
            <a:ext cx="1501476" cy="1508747"/>
          </a:xfrm>
          <a:prstGeom prst="rect">
            <a:avLst/>
          </a:prstGeom>
        </p:spPr>
      </p:pic>
      <p:pic>
        <p:nvPicPr>
          <p:cNvPr id="8" name="Picture 7">
            <a:extLst>
              <a:ext uri="{FF2B5EF4-FFF2-40B4-BE49-F238E27FC236}">
                <a16:creationId xmlns:a16="http://schemas.microsoft.com/office/drawing/2014/main" id="{7A8C76C3-E019-1F44-A08B-161821C823C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
                    </a14:imgEffect>
                    <a14:imgEffect>
                      <a14:brightnessContrast contrast="43000"/>
                    </a14:imgEffect>
                  </a14:imgLayer>
                </a14:imgProps>
              </a:ext>
            </a:extLst>
          </a:blip>
          <a:stretch>
            <a:fillRect/>
          </a:stretch>
        </p:blipFill>
        <p:spPr>
          <a:xfrm>
            <a:off x="1298425" y="4322986"/>
            <a:ext cx="2805236" cy="467540"/>
          </a:xfrm>
          <a:prstGeom prst="rect">
            <a:avLst/>
          </a:prstGeom>
        </p:spPr>
      </p:pic>
      <p:sp>
        <p:nvSpPr>
          <p:cNvPr id="3" name="TextBox 2">
            <a:extLst>
              <a:ext uri="{FF2B5EF4-FFF2-40B4-BE49-F238E27FC236}">
                <a16:creationId xmlns:a16="http://schemas.microsoft.com/office/drawing/2014/main" id="{AFB5686C-4FF5-5A4F-B0C5-15665D53C671}"/>
              </a:ext>
            </a:extLst>
          </p:cNvPr>
          <p:cNvSpPr txBox="1"/>
          <p:nvPr/>
        </p:nvSpPr>
        <p:spPr>
          <a:xfrm>
            <a:off x="3828024" y="6196311"/>
            <a:ext cx="1879041" cy="369332"/>
          </a:xfrm>
          <a:prstGeom prst="rect">
            <a:avLst/>
          </a:prstGeom>
          <a:noFill/>
        </p:spPr>
        <p:txBody>
          <a:bodyPr wrap="none" rtlCol="0">
            <a:spAutoFit/>
          </a:bodyPr>
          <a:lstStyle/>
          <a:p>
            <a:r>
              <a:rPr lang="en-US" dirty="0" err="1">
                <a:solidFill>
                  <a:schemeClr val="bg1"/>
                </a:solidFill>
                <a:latin typeface="Century Gothic" panose="020B0502020202020204" pitchFamily="34" charset="0"/>
              </a:rPr>
              <a:t>aslewis@vt.edu</a:t>
            </a:r>
            <a:endParaRPr lang="en-US"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2EE009B2-6AB2-BB48-82F7-E8C5C593013A}"/>
              </a:ext>
            </a:extLst>
          </p:cNvPr>
          <p:cNvSpPr txBox="1"/>
          <p:nvPr/>
        </p:nvSpPr>
        <p:spPr>
          <a:xfrm>
            <a:off x="7565571" y="6211414"/>
            <a:ext cx="1585690"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lewis_lakes</a:t>
            </a:r>
            <a:endParaRPr lang="en-US"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43691893-8D7C-4945-AF08-5D398FF0389F}"/>
              </a:ext>
            </a:extLst>
          </p:cNvPr>
          <p:cNvPicPr>
            <a:picLocks noChangeAspect="1"/>
          </p:cNvPicPr>
          <p:nvPr/>
        </p:nvPicPr>
        <p:blipFill>
          <a:blip r:embed="rId8"/>
          <a:stretch>
            <a:fillRect/>
          </a:stretch>
        </p:blipFill>
        <p:spPr>
          <a:xfrm>
            <a:off x="6957629" y="6127488"/>
            <a:ext cx="607942" cy="607942"/>
          </a:xfrm>
          <a:prstGeom prst="rect">
            <a:avLst/>
          </a:prstGeom>
        </p:spPr>
      </p:pic>
      <p:pic>
        <p:nvPicPr>
          <p:cNvPr id="11" name="Picture 10">
            <a:extLst>
              <a:ext uri="{FF2B5EF4-FFF2-40B4-BE49-F238E27FC236}">
                <a16:creationId xmlns:a16="http://schemas.microsoft.com/office/drawing/2014/main" id="{49B68CDA-67BD-0E4E-8338-F2239FC86BC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3075151" y="6026524"/>
            <a:ext cx="708906" cy="708906"/>
          </a:xfrm>
          <a:prstGeom prst="rect">
            <a:avLst/>
          </a:prstGeom>
        </p:spPr>
      </p:pic>
    </p:spTree>
    <p:extLst>
      <p:ext uri="{BB962C8B-B14F-4D97-AF65-F5344CB8AC3E}">
        <p14:creationId xmlns:p14="http://schemas.microsoft.com/office/powerpoint/2010/main" val="217212537"/>
      </p:ext>
    </p:extLst>
  </p:cSld>
  <p:clrMapOvr>
    <a:masterClrMapping/>
  </p:clrMapOvr>
  <mc:AlternateContent xmlns:mc="http://schemas.openxmlformats.org/markup-compatibility/2006" xmlns:p14="http://schemas.microsoft.com/office/powerpoint/2010/main">
    <mc:Choice Requires="p14">
      <p:transition spd="slow" p14:dur="2000" advTm="16537"/>
    </mc:Choice>
    <mc:Fallback xmlns="">
      <p:transition spd="slow" advTm="1653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620E-BB21-454D-87C6-1591C263FFC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CE2288-2A07-CA4C-8E38-0D75F0A288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95641852"/>
      </p:ext>
    </p:extLst>
  </p:cSld>
  <p:clrMapOvr>
    <a:masterClrMapping/>
  </p:clrMapOvr>
  <mc:AlternateContent xmlns:mc="http://schemas.openxmlformats.org/markup-compatibility/2006" xmlns:p14="http://schemas.microsoft.com/office/powerpoint/2010/main">
    <mc:Choice Requires="p14">
      <p:transition spd="slow" p14:dur="2000" advTm="1917"/>
    </mc:Choice>
    <mc:Fallback xmlns="">
      <p:transition spd="slow" advTm="191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ong bridge over some water&#10;&#10;Description automatically generated">
            <a:extLst>
              <a:ext uri="{FF2B5EF4-FFF2-40B4-BE49-F238E27FC236}">
                <a16:creationId xmlns:a16="http://schemas.microsoft.com/office/drawing/2014/main" id="{461D993A-EFF9-964E-BE2E-4BF7F5A38FF8}"/>
              </a:ext>
            </a:extLst>
          </p:cNvPr>
          <p:cNvPicPr>
            <a:picLocks noChangeAspect="1"/>
          </p:cNvPicPr>
          <p:nvPr/>
        </p:nvPicPr>
        <p:blipFill rotWithShape="1">
          <a:blip r:embed="rId4"/>
          <a:srcRect t="10480" b="14520"/>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672220DD-5028-714C-83B1-DBB4377C542A}"/>
              </a:ext>
            </a:extLst>
          </p:cNvPr>
          <p:cNvSpPr txBox="1">
            <a:spLocks/>
          </p:cNvSpPr>
          <p:nvPr/>
        </p:nvSpPr>
        <p:spPr>
          <a:xfrm>
            <a:off x="838200" y="3171533"/>
            <a:ext cx="10515600" cy="1200329"/>
          </a:xfrm>
          <a:prstGeom prst="rect">
            <a:avLst/>
          </a:prstGeom>
          <a:solidFill>
            <a:schemeClr val="bg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does the relative importance of temperature and oxygen as drivers of oxygen demand change over time?</a:t>
            </a:r>
          </a:p>
        </p:txBody>
      </p:sp>
      <p:sp>
        <p:nvSpPr>
          <p:cNvPr id="6" name="TextBox 5">
            <a:extLst>
              <a:ext uri="{FF2B5EF4-FFF2-40B4-BE49-F238E27FC236}">
                <a16:creationId xmlns:a16="http://schemas.microsoft.com/office/drawing/2014/main" id="{F1A075FA-24C2-A348-A353-5E80D7B76CD9}"/>
              </a:ext>
            </a:extLst>
          </p:cNvPr>
          <p:cNvSpPr txBox="1"/>
          <p:nvPr/>
        </p:nvSpPr>
        <p:spPr>
          <a:xfrm>
            <a:off x="838200" y="4371862"/>
            <a:ext cx="10515600" cy="1200329"/>
          </a:xfrm>
          <a:prstGeom prst="rect">
            <a:avLst/>
          </a:prstGeom>
          <a:solidFill>
            <a:schemeClr val="bg2">
              <a:alpha val="84000"/>
            </a:schemeClr>
          </a:solidFill>
        </p:spPr>
        <p:txBody>
          <a:bodyPr wrap="square" lIns="457200" rtlCol="0">
            <a:spAutoFit/>
          </a:bodyPr>
          <a:lstStyle/>
          <a:p>
            <a:pPr marL="285750" indent="-285750">
              <a:buFont typeface="Arial" panose="020B0604020202020204" pitchFamily="34" charset="0"/>
              <a:buChar char="•"/>
            </a:pPr>
            <a:r>
              <a:rPr lang="en-US" sz="2400" dirty="0"/>
              <a:t>Repeated hypothesis testing</a:t>
            </a:r>
          </a:p>
          <a:p>
            <a:pPr marL="285750" indent="-285750">
              <a:buFont typeface="Arial" panose="020B0604020202020204" pitchFamily="34" charset="0"/>
              <a:buChar char="•"/>
            </a:pPr>
            <a:r>
              <a:rPr lang="en-US" sz="2400" dirty="0"/>
              <a:t>Data-model fusion</a:t>
            </a:r>
          </a:p>
          <a:p>
            <a:pPr marL="285750" indent="-285750">
              <a:buFont typeface="Arial" panose="020B0604020202020204" pitchFamily="34" charset="0"/>
              <a:buChar char="•"/>
            </a:pPr>
            <a:r>
              <a:rPr lang="en-US" sz="2400" dirty="0"/>
              <a:t>Dynamic model parameters</a:t>
            </a:r>
          </a:p>
        </p:txBody>
      </p:sp>
      <p:sp>
        <p:nvSpPr>
          <p:cNvPr id="8" name="Content Placeholder 2">
            <a:extLst>
              <a:ext uri="{FF2B5EF4-FFF2-40B4-BE49-F238E27FC236}">
                <a16:creationId xmlns:a16="http://schemas.microsoft.com/office/drawing/2014/main" id="{8E665809-6D7A-3A49-B25F-75C87900CD07}"/>
              </a:ext>
            </a:extLst>
          </p:cNvPr>
          <p:cNvSpPr txBox="1">
            <a:spLocks/>
          </p:cNvSpPr>
          <p:nvPr/>
        </p:nvSpPr>
        <p:spPr>
          <a:xfrm>
            <a:off x="838200" y="1096912"/>
            <a:ext cx="10515600" cy="1573967"/>
          </a:xfrm>
          <a:prstGeom prst="rect">
            <a:avLst/>
          </a:prstGeom>
          <a:solidFill>
            <a:schemeClr val="bg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accurately can we forecast bottom-water oxygen conditions two weeks into the future using only temperature and oxygen profiles?</a:t>
            </a:r>
          </a:p>
        </p:txBody>
      </p:sp>
    </p:spTree>
    <p:custDataLst>
      <p:tags r:id="rId1"/>
    </p:custDataLst>
    <p:extLst>
      <p:ext uri="{BB962C8B-B14F-4D97-AF65-F5344CB8AC3E}">
        <p14:creationId xmlns:p14="http://schemas.microsoft.com/office/powerpoint/2010/main" val="932595764"/>
      </p:ext>
    </p:extLst>
  </p:cSld>
  <p:clrMapOvr>
    <a:masterClrMapping/>
  </p:clrMapOvr>
  <mc:AlternateContent xmlns:mc="http://schemas.openxmlformats.org/markup-compatibility/2006" xmlns:p14="http://schemas.microsoft.com/office/powerpoint/2010/main">
    <mc:Choice Requires="p14">
      <p:transition spd="slow" p14:dur="2000" advTm="47974"/>
    </mc:Choice>
    <mc:Fallback xmlns="">
      <p:transition spd="slow" advTm="479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4156-A192-D742-B842-CB1658E13F60}"/>
              </a:ext>
            </a:extLst>
          </p:cNvPr>
          <p:cNvSpPr>
            <a:spLocks noGrp="1"/>
          </p:cNvSpPr>
          <p:nvPr>
            <p:ph type="title"/>
          </p:nvPr>
        </p:nvSpPr>
        <p:spPr/>
        <p:txBody>
          <a:bodyPr>
            <a:normAutofit/>
          </a:bodyPr>
          <a:lstStyle/>
          <a:p>
            <a:r>
              <a:rPr lang="en-US" sz="3600" dirty="0"/>
              <a:t>Interactive web portal facilitates potential management relevance</a:t>
            </a:r>
          </a:p>
        </p:txBody>
      </p:sp>
      <p:pic>
        <p:nvPicPr>
          <p:cNvPr id="5" name="Content Placeholder 4" descr="Chart&#10;&#10;Description automatically generated">
            <a:extLst>
              <a:ext uri="{FF2B5EF4-FFF2-40B4-BE49-F238E27FC236}">
                <a16:creationId xmlns:a16="http://schemas.microsoft.com/office/drawing/2014/main" id="{CD37F048-7487-D743-AE70-BB9FDD726D27}"/>
              </a:ext>
            </a:extLst>
          </p:cNvPr>
          <p:cNvPicPr>
            <a:picLocks noGrp="1" noChangeAspect="1"/>
          </p:cNvPicPr>
          <p:nvPr>
            <p:ph idx="1"/>
          </p:nvPr>
        </p:nvPicPr>
        <p:blipFill>
          <a:blip r:embed="rId3"/>
          <a:stretch>
            <a:fillRect/>
          </a:stretch>
        </p:blipFill>
        <p:spPr>
          <a:xfrm>
            <a:off x="1510748" y="1690688"/>
            <a:ext cx="9170504" cy="5110979"/>
          </a:xfrm>
        </p:spPr>
      </p:pic>
    </p:spTree>
    <p:extLst>
      <p:ext uri="{BB962C8B-B14F-4D97-AF65-F5344CB8AC3E}">
        <p14:creationId xmlns:p14="http://schemas.microsoft.com/office/powerpoint/2010/main" val="1945930276"/>
      </p:ext>
    </p:extLst>
  </p:cSld>
  <p:clrMapOvr>
    <a:masterClrMapping/>
  </p:clrMapOvr>
  <mc:AlternateContent xmlns:mc="http://schemas.openxmlformats.org/markup-compatibility/2006" xmlns:p14="http://schemas.microsoft.com/office/powerpoint/2010/main">
    <mc:Choice Requires="p14">
      <p:transition spd="slow" p14:dur="2000" advTm="18754"/>
    </mc:Choice>
    <mc:Fallback xmlns="">
      <p:transition spd="slow" advTm="1875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C7BB-3363-3946-92FE-8593EF883AEC}"/>
              </a:ext>
            </a:extLst>
          </p:cNvPr>
          <p:cNvSpPr>
            <a:spLocks noGrp="1"/>
          </p:cNvSpPr>
          <p:nvPr>
            <p:ph type="title"/>
          </p:nvPr>
        </p:nvSpPr>
        <p:spPr/>
        <p:txBody>
          <a:bodyPr/>
          <a:lstStyle/>
          <a:p>
            <a:r>
              <a:rPr lang="en-US" dirty="0"/>
              <a:t>Missing pieces</a:t>
            </a:r>
          </a:p>
        </p:txBody>
      </p:sp>
      <p:sp>
        <p:nvSpPr>
          <p:cNvPr id="3" name="Content Placeholder 2">
            <a:extLst>
              <a:ext uri="{FF2B5EF4-FFF2-40B4-BE49-F238E27FC236}">
                <a16:creationId xmlns:a16="http://schemas.microsoft.com/office/drawing/2014/main" id="{5A223777-FD21-6246-A801-9F2BF94776CE}"/>
              </a:ext>
            </a:extLst>
          </p:cNvPr>
          <p:cNvSpPr>
            <a:spLocks noGrp="1"/>
          </p:cNvSpPr>
          <p:nvPr>
            <p:ph idx="1"/>
          </p:nvPr>
        </p:nvSpPr>
        <p:spPr/>
        <p:txBody>
          <a:bodyPr>
            <a:normAutofit/>
          </a:bodyPr>
          <a:lstStyle/>
          <a:p>
            <a:r>
              <a:rPr lang="en-US" dirty="0"/>
              <a:t>Created NIEFs over 6 years of whole ecosystem oxygen manipulations</a:t>
            </a:r>
            <a:endParaRPr lang="en-US" b="0" dirty="0">
              <a:effectLst/>
            </a:endParaRPr>
          </a:p>
          <a:p>
            <a:r>
              <a:rPr lang="en-US" dirty="0"/>
              <a:t>Full model uncertainty</a:t>
            </a:r>
            <a:endParaRPr lang="en-US" b="0" dirty="0">
              <a:effectLst/>
            </a:endParaRPr>
          </a:p>
          <a:p>
            <a:r>
              <a:rPr lang="en-US" dirty="0"/>
              <a:t>Shiny</a:t>
            </a:r>
            <a:endParaRPr lang="en-US" b="0" dirty="0">
              <a:effectLst/>
            </a:endParaRPr>
          </a:p>
          <a:p>
            <a:r>
              <a:rPr lang="en-US" dirty="0"/>
              <a:t>Alternative model structures </a:t>
            </a:r>
          </a:p>
          <a:p>
            <a:r>
              <a:rPr lang="en-US" dirty="0"/>
              <a:t>Conclusions</a:t>
            </a:r>
            <a:endParaRPr lang="en-US" b="0" dirty="0">
              <a:effectLst/>
            </a:endParaRPr>
          </a:p>
          <a:p>
            <a:endParaRPr lang="en-US" dirty="0"/>
          </a:p>
        </p:txBody>
      </p:sp>
      <p:pic>
        <p:nvPicPr>
          <p:cNvPr id="5" name="Picture 4" descr="Graphical user interface, chart&#10;&#10;Description automatically generated">
            <a:extLst>
              <a:ext uri="{FF2B5EF4-FFF2-40B4-BE49-F238E27FC236}">
                <a16:creationId xmlns:a16="http://schemas.microsoft.com/office/drawing/2014/main" id="{744DE426-D2FA-874F-B864-E10D4BC611A0}"/>
              </a:ext>
            </a:extLst>
          </p:cNvPr>
          <p:cNvPicPr>
            <a:picLocks noChangeAspect="1"/>
          </p:cNvPicPr>
          <p:nvPr/>
        </p:nvPicPr>
        <p:blipFill>
          <a:blip r:embed="rId3"/>
          <a:stretch>
            <a:fillRect/>
          </a:stretch>
        </p:blipFill>
        <p:spPr>
          <a:xfrm>
            <a:off x="0" y="381000"/>
            <a:ext cx="12192000" cy="6096000"/>
          </a:xfrm>
          <a:prstGeom prst="rect">
            <a:avLst/>
          </a:prstGeom>
        </p:spPr>
      </p:pic>
    </p:spTree>
    <p:extLst>
      <p:ext uri="{BB962C8B-B14F-4D97-AF65-F5344CB8AC3E}">
        <p14:creationId xmlns:p14="http://schemas.microsoft.com/office/powerpoint/2010/main" val="3849295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ng bridge over some water&#10;&#10;Description automatically generated">
            <a:extLst>
              <a:ext uri="{FF2B5EF4-FFF2-40B4-BE49-F238E27FC236}">
                <a16:creationId xmlns:a16="http://schemas.microsoft.com/office/drawing/2014/main" id="{6B66BDC0-3D6A-5E4B-94CB-B620E1D87CB0}"/>
              </a:ext>
            </a:extLst>
          </p:cNvPr>
          <p:cNvPicPr>
            <a:picLocks noChangeAspect="1"/>
          </p:cNvPicPr>
          <p:nvPr/>
        </p:nvPicPr>
        <p:blipFill rotWithShape="1">
          <a:blip r:embed="rId3"/>
          <a:srcRect t="10480" b="14520"/>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1F59744-E992-C54F-B2EA-9C1F79A37EEA}"/>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sp>
        <p:nvSpPr>
          <p:cNvPr id="5" name="Rectangle 4">
            <a:extLst>
              <a:ext uri="{FF2B5EF4-FFF2-40B4-BE49-F238E27FC236}">
                <a16:creationId xmlns:a16="http://schemas.microsoft.com/office/drawing/2014/main" id="{1D0C8A41-F503-5543-8927-6C169784206C}"/>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sp>
        <p:nvSpPr>
          <p:cNvPr id="11" name="TextBox 10">
            <a:extLst>
              <a:ext uri="{FF2B5EF4-FFF2-40B4-BE49-F238E27FC236}">
                <a16:creationId xmlns:a16="http://schemas.microsoft.com/office/drawing/2014/main" id="{87A22A9F-884B-FC49-8A48-EB111ED6426C}"/>
              </a:ext>
            </a:extLst>
          </p:cNvPr>
          <p:cNvSpPr txBox="1"/>
          <p:nvPr/>
        </p:nvSpPr>
        <p:spPr>
          <a:xfrm>
            <a:off x="-1285461" y="3087757"/>
            <a:ext cx="184731" cy="369332"/>
          </a:xfrm>
          <a:prstGeom prst="rect">
            <a:avLst/>
          </a:prstGeom>
          <a:noFill/>
        </p:spPr>
        <p:txBody>
          <a:bodyPr wrap="none" rtlCol="0">
            <a:spAutoFit/>
          </a:bodyPr>
          <a:lstStyle/>
          <a:p>
            <a:endParaRPr lang="en-US" dirty="0">
              <a:latin typeface="Century Gothic" panose="020B0502020202020204" pitchFamily="34" charset="0"/>
            </a:endParaRPr>
          </a:p>
        </p:txBody>
      </p:sp>
      <p:sp>
        <p:nvSpPr>
          <p:cNvPr id="12" name="TextBox 11">
            <a:extLst>
              <a:ext uri="{FF2B5EF4-FFF2-40B4-BE49-F238E27FC236}">
                <a16:creationId xmlns:a16="http://schemas.microsoft.com/office/drawing/2014/main" id="{DF94CE43-EF00-9941-816B-41D126337502}"/>
              </a:ext>
            </a:extLst>
          </p:cNvPr>
          <p:cNvSpPr txBox="1"/>
          <p:nvPr/>
        </p:nvSpPr>
        <p:spPr>
          <a:xfrm>
            <a:off x="1180431" y="1522538"/>
            <a:ext cx="4488349" cy="4182255"/>
          </a:xfrm>
          <a:prstGeom prst="rect">
            <a:avLst/>
          </a:prstGeom>
          <a:solidFill>
            <a:schemeClr val="bg1"/>
          </a:solidFill>
        </p:spPr>
        <p:txBody>
          <a:bodyPr wrap="square" lIns="365760" rIns="365760" rtlCol="0" anchor="ctr">
            <a:noAutofit/>
          </a:bodyPr>
          <a:lstStyle/>
          <a:p>
            <a:r>
              <a:rPr lang="en-US" sz="3600" dirty="0">
                <a:latin typeface="Century Gothic" panose="020B0502020202020204" pitchFamily="34" charset="0"/>
              </a:rPr>
              <a:t>75% of human water use comes from rivers, lakes, and reservoirs</a:t>
            </a:r>
          </a:p>
        </p:txBody>
      </p:sp>
      <p:sp>
        <p:nvSpPr>
          <p:cNvPr id="13" name="TextBox 12">
            <a:extLst>
              <a:ext uri="{FF2B5EF4-FFF2-40B4-BE49-F238E27FC236}">
                <a16:creationId xmlns:a16="http://schemas.microsoft.com/office/drawing/2014/main" id="{7DD53EC7-95ED-9249-8363-CB7950039C57}"/>
              </a:ext>
            </a:extLst>
          </p:cNvPr>
          <p:cNvSpPr txBox="1"/>
          <p:nvPr/>
        </p:nvSpPr>
        <p:spPr>
          <a:xfrm>
            <a:off x="6523219" y="1522538"/>
            <a:ext cx="4488349" cy="4182255"/>
          </a:xfrm>
          <a:prstGeom prst="rect">
            <a:avLst/>
          </a:prstGeom>
          <a:solidFill>
            <a:schemeClr val="bg1"/>
          </a:solidFill>
        </p:spPr>
        <p:txBody>
          <a:bodyPr wrap="square" lIns="365760" rIns="365760" rtlCol="0" anchor="ctr">
            <a:noAutofit/>
          </a:bodyPr>
          <a:lstStyle/>
          <a:p>
            <a:r>
              <a:rPr lang="en-US" sz="3600" dirty="0">
                <a:latin typeface="Century Gothic" panose="020B0502020202020204" pitchFamily="34" charset="0"/>
              </a:rPr>
              <a:t>Reservoirs alone bury more carbon than ocean sediments each year</a:t>
            </a:r>
          </a:p>
        </p:txBody>
      </p:sp>
    </p:spTree>
    <p:extLst>
      <p:ext uri="{BB962C8B-B14F-4D97-AF65-F5344CB8AC3E}">
        <p14:creationId xmlns:p14="http://schemas.microsoft.com/office/powerpoint/2010/main" val="227259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E4342C9-D9E6-2140-BA3B-D651603E89D8}"/>
              </a:ext>
            </a:extLst>
          </p:cNvPr>
          <p:cNvSpPr/>
          <p:nvPr/>
        </p:nvSpPr>
        <p:spPr>
          <a:xfrm>
            <a:off x="875414" y="469866"/>
            <a:ext cx="10441172" cy="1200329"/>
          </a:xfrm>
          <a:prstGeom prst="rect">
            <a:avLst/>
          </a:prstGeom>
        </p:spPr>
        <p:txBody>
          <a:bodyPr wrap="square">
            <a:spAutoFit/>
          </a:bodyPr>
          <a:lstStyle/>
          <a:p>
            <a:r>
              <a:rPr lang="en-US" sz="3600" dirty="0">
                <a:latin typeface="Century Gothic" panose="020B0502020202020204" pitchFamily="34" charset="0"/>
                <a:ea typeface="+mj-ea"/>
                <a:cs typeface="+mj-cs"/>
              </a:rPr>
              <a:t>More information is needed to determine how these factors interact in lakes and reservoirs</a:t>
            </a:r>
          </a:p>
        </p:txBody>
      </p:sp>
      <p:grpSp>
        <p:nvGrpSpPr>
          <p:cNvPr id="20" name="Group 19">
            <a:extLst>
              <a:ext uri="{FF2B5EF4-FFF2-40B4-BE49-F238E27FC236}">
                <a16:creationId xmlns:a16="http://schemas.microsoft.com/office/drawing/2014/main" id="{8A7456C5-2A4D-4A40-9D6D-05EA94119A84}"/>
              </a:ext>
            </a:extLst>
          </p:cNvPr>
          <p:cNvGrpSpPr/>
          <p:nvPr/>
        </p:nvGrpSpPr>
        <p:grpSpPr>
          <a:xfrm>
            <a:off x="1849337" y="3151297"/>
            <a:ext cx="2496301" cy="1816044"/>
            <a:chOff x="2193625" y="5367070"/>
            <a:chExt cx="1921796" cy="1401505"/>
          </a:xfrm>
        </p:grpSpPr>
        <p:sp>
          <p:nvSpPr>
            <p:cNvPr id="21" name="Rectangle 20">
              <a:extLst>
                <a:ext uri="{FF2B5EF4-FFF2-40B4-BE49-F238E27FC236}">
                  <a16:creationId xmlns:a16="http://schemas.microsoft.com/office/drawing/2014/main" id="{215F906C-AFD1-7943-B6EE-B23726391528}"/>
                </a:ext>
              </a:extLst>
            </p:cNvPr>
            <p:cNvSpPr/>
            <p:nvPr/>
          </p:nvSpPr>
          <p:spPr>
            <a:xfrm>
              <a:off x="2641758" y="5497829"/>
              <a:ext cx="1108710" cy="1048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970E759-43DA-E440-B5FB-6845611A9FB0}"/>
                </a:ext>
              </a:extLst>
            </p:cNvPr>
            <p:cNvSpPr/>
            <p:nvPr/>
          </p:nvSpPr>
          <p:spPr>
            <a:xfrm>
              <a:off x="2475245" y="6385628"/>
              <a:ext cx="1508760" cy="321718"/>
            </a:xfrm>
            <a:prstGeom prst="rect">
              <a:avLst/>
            </a:pr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3F085F1-B3B5-0044-9F92-B4344CFB14EE}"/>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1338" b="98328" l="732" r="99268">
                          <a14:foregroundMark x1="24756" y1="13712" x2="24756" y2="13712"/>
                          <a14:foregroundMark x1="24756" y1="13712" x2="10366" y2="40301"/>
                          <a14:foregroundMark x1="10366" y1="40301" x2="9024" y2="49164"/>
                          <a14:foregroundMark x1="9024" y1="49164" x2="14268" y2="56522"/>
                          <a14:foregroundMark x1="14268" y1="56522" x2="20122" y2="57191"/>
                          <a14:foregroundMark x1="20122" y1="57191" x2="24756" y2="32107"/>
                          <a14:foregroundMark x1="24756" y1="32107" x2="13293" y2="40970"/>
                          <a14:foregroundMark x1="13293" y1="40970" x2="8780" y2="48495"/>
                          <a14:foregroundMark x1="8780" y1="48495" x2="6707" y2="58194"/>
                          <a14:foregroundMark x1="6707" y1="58194" x2="7317" y2="92809"/>
                          <a14:foregroundMark x1="7317" y1="92809" x2="7805" y2="58194"/>
                          <a14:foregroundMark x1="7805" y1="58194" x2="1098" y2="33110"/>
                          <a14:foregroundMark x1="1098" y1="33110" x2="854" y2="19732"/>
                          <a14:foregroundMark x1="854" y1="19732" x2="3537" y2="10702"/>
                          <a14:foregroundMark x1="3537" y1="10702" x2="7317" y2="4013"/>
                          <a14:foregroundMark x1="7317" y1="4013" x2="15854" y2="4013"/>
                          <a14:foregroundMark x1="15854" y1="4013" x2="21951" y2="8027"/>
                          <a14:foregroundMark x1="21951" y1="8027" x2="26829" y2="14381"/>
                          <a14:foregroundMark x1="26829" y1="14381" x2="29268" y2="20903"/>
                          <a14:foregroundMark x1="29268" y1="20903" x2="27195" y2="45652"/>
                          <a14:foregroundMark x1="92317" y1="7692" x2="61951" y2="10702"/>
                          <a14:foregroundMark x1="61951" y1="10702" x2="64512" y2="26589"/>
                          <a14:foregroundMark x1="64512" y1="26589" x2="66098" y2="30936"/>
                          <a14:foregroundMark x1="65854" y1="35619" x2="86098" y2="56355"/>
                          <a14:foregroundMark x1="86098" y1="56355" x2="88902" y2="92809"/>
                          <a14:foregroundMark x1="88902" y1="92809" x2="94390" y2="81104"/>
                          <a14:foregroundMark x1="94390" y1="81104" x2="94878" y2="45819"/>
                          <a14:foregroundMark x1="94878" y1="45819" x2="90732" y2="24749"/>
                          <a14:foregroundMark x1="67195" y1="3010" x2="75976" y2="3177"/>
                          <a14:foregroundMark x1="75976" y1="3177" x2="82073" y2="2341"/>
                          <a14:foregroundMark x1="82073" y1="2341" x2="88171" y2="2341"/>
                          <a14:foregroundMark x1="88171" y1="2341" x2="94268" y2="5184"/>
                          <a14:foregroundMark x1="94268" y1="5184" x2="98293" y2="16722"/>
                          <a14:foregroundMark x1="98293" y1="16722" x2="96220" y2="53846"/>
                          <a14:foregroundMark x1="96220" y1="53846" x2="96220" y2="52174"/>
                          <a14:foregroundMark x1="96220" y1="52007" x2="96220" y2="87124"/>
                          <a14:foregroundMark x1="96220" y1="87124" x2="92317" y2="92475"/>
                          <a14:foregroundMark x1="92317" y1="92475" x2="86585" y2="92140"/>
                          <a14:foregroundMark x1="86585" y1="92140" x2="81829" y2="96154"/>
                          <a14:foregroundMark x1="81829" y1="96154" x2="80610" y2="98161"/>
                          <a14:foregroundMark x1="2317" y1="95151" x2="3293" y2="7358"/>
                          <a14:foregroundMark x1="28659" y1="1338" x2="732" y2="1505"/>
                          <a14:foregroundMark x1="99024" y1="3846" x2="97561" y2="97659"/>
                          <a14:foregroundMark x1="97561" y1="97659" x2="99390" y2="95485"/>
                          <a14:foregroundMark x1="39390" y1="3512" x2="40854" y2="25418"/>
                          <a14:foregroundMark x1="41098" y1="28595" x2="40610" y2="36789"/>
                          <a14:foregroundMark x1="40610" y1="36789" x2="38780" y2="43813"/>
                          <a14:foregroundMark x1="38780" y1="43813" x2="28902" y2="62375"/>
                          <a14:foregroundMark x1="28902" y1="62375" x2="28659" y2="63712"/>
                          <a14:foregroundMark x1="27317" y1="66722" x2="23780" y2="72742"/>
                          <a14:foregroundMark x1="23780" y1="72742" x2="20976" y2="81271"/>
                          <a14:foregroundMark x1="20976" y1="81271" x2="21463" y2="90134"/>
                          <a14:foregroundMark x1="23885" y1="94008" x2="25122" y2="95987"/>
                          <a14:foregroundMark x1="21463" y1="90134" x2="22307" y2="91483"/>
                          <a14:foregroundMark x1="25122" y1="95987" x2="30244" y2="97492"/>
                          <a14:foregroundMark x1="74634" y1="71237" x2="63780" y2="48495"/>
                          <a14:foregroundMark x1="58415" y1="9365" x2="58537" y2="33110"/>
                          <a14:foregroundMark x1="58537" y1="33110" x2="59878" y2="40134"/>
                          <a14:foregroundMark x1="59878" y1="40134" x2="62317" y2="45987"/>
                          <a14:foregroundMark x1="58780" y1="10870" x2="60488" y2="4013"/>
                          <a14:foregroundMark x1="60488" y1="4013" x2="49390" y2="1672"/>
                          <a14:foregroundMark x1="49390" y1="1672" x2="38293" y2="2676"/>
                          <a14:foregroundMark x1="74512" y1="72408" x2="77927" y2="78261"/>
                          <a14:foregroundMark x1="77927" y1="78261" x2="80000" y2="85452"/>
                          <a14:foregroundMark x1="80000" y1="85452" x2="79390" y2="92809"/>
                          <a14:foregroundMark x1="79390" y1="92809" x2="70000" y2="98328"/>
                          <a14:foregroundMark x1="40854" y1="97492" x2="46707" y2="97659"/>
                          <a14:foregroundMark x1="46707" y1="97659" x2="62195" y2="97324"/>
                          <a14:backgroundMark x1="36829" y1="82441" x2="45488" y2="19398"/>
                          <a14:backgroundMark x1="45488" y1="19398" x2="45122" y2="76756"/>
                          <a14:backgroundMark x1="45122" y1="76756" x2="49756" y2="80602"/>
                          <a14:backgroundMark x1="49756" y1="80602" x2="55610" y2="79264"/>
                          <a14:backgroundMark x1="55610" y1="79264" x2="51829" y2="65385"/>
                          <a14:backgroundMark x1="51829" y1="65385" x2="51585" y2="57525"/>
                          <a14:backgroundMark x1="51585" y1="57525" x2="50976" y2="55853"/>
                          <a14:backgroundMark x1="22767" y1="91304" x2="23343" y2="92292"/>
                          <a14:backgroundMark x1="22622" y1="91107" x2="24496" y2="93281"/>
                        </a14:backgroundRemoval>
                      </a14:imgEffect>
                      <a14:imgEffect>
                        <a14:brightnessContrast bright="69000" contrast="100000"/>
                      </a14:imgEffect>
                    </a14:imgLayer>
                  </a14:imgProps>
                </a:ext>
                <a:ext uri="{28A0092B-C50C-407E-A947-70E740481C1C}">
                  <a14:useLocalDpi xmlns:a14="http://schemas.microsoft.com/office/drawing/2010/main"/>
                </a:ext>
              </a:extLst>
            </a:blip>
            <a:stretch>
              <a:fillRect/>
            </a:stretch>
          </p:blipFill>
          <p:spPr>
            <a:xfrm>
              <a:off x="2193625" y="5367070"/>
              <a:ext cx="1921796" cy="1401505"/>
            </a:xfrm>
            <a:prstGeom prst="rect">
              <a:avLst/>
            </a:prstGeom>
            <a:noFill/>
            <a:ln>
              <a:noFill/>
            </a:ln>
          </p:spPr>
        </p:pic>
      </p:grpSp>
      <p:sp>
        <p:nvSpPr>
          <p:cNvPr id="26" name="Rectangle 25">
            <a:extLst>
              <a:ext uri="{FF2B5EF4-FFF2-40B4-BE49-F238E27FC236}">
                <a16:creationId xmlns:a16="http://schemas.microsoft.com/office/drawing/2014/main" id="{B3E4A5E6-E388-5A43-BFA5-DDAF870DC7B9}"/>
              </a:ext>
            </a:extLst>
          </p:cNvPr>
          <p:cNvSpPr/>
          <p:nvPr/>
        </p:nvSpPr>
        <p:spPr>
          <a:xfrm>
            <a:off x="6096000" y="2826464"/>
            <a:ext cx="3898368" cy="181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6245913-DE8B-7642-84F5-F67E1A4AF705}"/>
              </a:ext>
            </a:extLst>
          </p:cNvPr>
          <p:cNvSpPr/>
          <p:nvPr/>
        </p:nvSpPr>
        <p:spPr>
          <a:xfrm>
            <a:off x="6238202" y="3575339"/>
            <a:ext cx="3283547" cy="1006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B0A642A7-A69B-AB43-96D1-83E1E26DF851}"/>
              </a:ext>
            </a:extLst>
          </p:cNvPr>
          <p:cNvSpPr/>
          <p:nvPr/>
        </p:nvSpPr>
        <p:spPr>
          <a:xfrm>
            <a:off x="6568597" y="3531795"/>
            <a:ext cx="2646767" cy="133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reeform 28">
            <a:extLst>
              <a:ext uri="{FF2B5EF4-FFF2-40B4-BE49-F238E27FC236}">
                <a16:creationId xmlns:a16="http://schemas.microsoft.com/office/drawing/2014/main" id="{4A5A4BBC-1358-FC43-BA90-7CE6F0BBEC65}"/>
              </a:ext>
            </a:extLst>
          </p:cNvPr>
          <p:cNvSpPr/>
          <p:nvPr/>
        </p:nvSpPr>
        <p:spPr>
          <a:xfrm>
            <a:off x="6222383" y="3408251"/>
            <a:ext cx="679198" cy="328104"/>
          </a:xfrm>
          <a:custGeom>
            <a:avLst/>
            <a:gdLst>
              <a:gd name="connsiteX0" fmla="*/ 29028 w 1306285"/>
              <a:gd name="connsiteY0" fmla="*/ 653143 h 653143"/>
              <a:gd name="connsiteX1" fmla="*/ 1306285 w 1306285"/>
              <a:gd name="connsiteY1" fmla="*/ 624115 h 653143"/>
              <a:gd name="connsiteX2" fmla="*/ 1204685 w 1306285"/>
              <a:gd name="connsiteY2" fmla="*/ 551543 h 653143"/>
              <a:gd name="connsiteX3" fmla="*/ 1161142 w 1306285"/>
              <a:gd name="connsiteY3" fmla="*/ 537029 h 653143"/>
              <a:gd name="connsiteX4" fmla="*/ 1132114 w 1306285"/>
              <a:gd name="connsiteY4" fmla="*/ 493486 h 653143"/>
              <a:gd name="connsiteX5" fmla="*/ 1088571 w 1306285"/>
              <a:gd name="connsiteY5" fmla="*/ 464458 h 653143"/>
              <a:gd name="connsiteX6" fmla="*/ 1001485 w 1306285"/>
              <a:gd name="connsiteY6" fmla="*/ 333829 h 653143"/>
              <a:gd name="connsiteX7" fmla="*/ 972457 w 1306285"/>
              <a:gd name="connsiteY7" fmla="*/ 290286 h 653143"/>
              <a:gd name="connsiteX8" fmla="*/ 928914 w 1306285"/>
              <a:gd name="connsiteY8" fmla="*/ 246743 h 653143"/>
              <a:gd name="connsiteX9" fmla="*/ 870857 w 1306285"/>
              <a:gd name="connsiteY9" fmla="*/ 159658 h 653143"/>
              <a:gd name="connsiteX10" fmla="*/ 798285 w 1306285"/>
              <a:gd name="connsiteY10" fmla="*/ 72572 h 653143"/>
              <a:gd name="connsiteX11" fmla="*/ 754742 w 1306285"/>
              <a:gd name="connsiteY11" fmla="*/ 58058 h 653143"/>
              <a:gd name="connsiteX12" fmla="*/ 711200 w 1306285"/>
              <a:gd name="connsiteY12" fmla="*/ 29029 h 653143"/>
              <a:gd name="connsiteX13" fmla="*/ 449942 w 1306285"/>
              <a:gd name="connsiteY13" fmla="*/ 0 h 653143"/>
              <a:gd name="connsiteX14" fmla="*/ 72571 w 1306285"/>
              <a:gd name="connsiteY14" fmla="*/ 14515 h 653143"/>
              <a:gd name="connsiteX15" fmla="*/ 29028 w 1306285"/>
              <a:gd name="connsiteY15" fmla="*/ 29029 h 653143"/>
              <a:gd name="connsiteX16" fmla="*/ 0 w 1306285"/>
              <a:gd name="connsiteY16" fmla="*/ 116115 h 653143"/>
              <a:gd name="connsiteX17" fmla="*/ 14514 w 1306285"/>
              <a:gd name="connsiteY17" fmla="*/ 377372 h 653143"/>
              <a:gd name="connsiteX18" fmla="*/ 29028 w 1306285"/>
              <a:gd name="connsiteY18" fmla="*/ 478972 h 653143"/>
              <a:gd name="connsiteX19" fmla="*/ 58057 w 1306285"/>
              <a:gd name="connsiteY19" fmla="*/ 566058 h 653143"/>
              <a:gd name="connsiteX20" fmla="*/ 29028 w 1306285"/>
              <a:gd name="connsiteY20"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6285" h="653143">
                <a:moveTo>
                  <a:pt x="29028" y="653143"/>
                </a:moveTo>
                <a:lnTo>
                  <a:pt x="1306285" y="624115"/>
                </a:lnTo>
                <a:cubicBezTo>
                  <a:pt x="1272418" y="599924"/>
                  <a:pt x="1240373" y="572956"/>
                  <a:pt x="1204685" y="551543"/>
                </a:cubicBezTo>
                <a:cubicBezTo>
                  <a:pt x="1191566" y="543672"/>
                  <a:pt x="1173089" y="546586"/>
                  <a:pt x="1161142" y="537029"/>
                </a:cubicBezTo>
                <a:cubicBezTo>
                  <a:pt x="1147521" y="526132"/>
                  <a:pt x="1144449" y="505821"/>
                  <a:pt x="1132114" y="493486"/>
                </a:cubicBezTo>
                <a:cubicBezTo>
                  <a:pt x="1119779" y="481151"/>
                  <a:pt x="1103085" y="474134"/>
                  <a:pt x="1088571" y="464458"/>
                </a:cubicBezTo>
                <a:lnTo>
                  <a:pt x="1001485" y="333829"/>
                </a:lnTo>
                <a:cubicBezTo>
                  <a:pt x="991809" y="319315"/>
                  <a:pt x="984792" y="302621"/>
                  <a:pt x="972457" y="290286"/>
                </a:cubicBezTo>
                <a:cubicBezTo>
                  <a:pt x="957943" y="275772"/>
                  <a:pt x="941516" y="262946"/>
                  <a:pt x="928914" y="246743"/>
                </a:cubicBezTo>
                <a:cubicBezTo>
                  <a:pt x="907495" y="219204"/>
                  <a:pt x="890209" y="188686"/>
                  <a:pt x="870857" y="159658"/>
                </a:cubicBezTo>
                <a:cubicBezTo>
                  <a:pt x="849437" y="127529"/>
                  <a:pt x="831811" y="94922"/>
                  <a:pt x="798285" y="72572"/>
                </a:cubicBezTo>
                <a:cubicBezTo>
                  <a:pt x="785555" y="64085"/>
                  <a:pt x="769256" y="62896"/>
                  <a:pt x="754742" y="58058"/>
                </a:cubicBezTo>
                <a:cubicBezTo>
                  <a:pt x="740228" y="48382"/>
                  <a:pt x="726802" y="36830"/>
                  <a:pt x="711200" y="29029"/>
                </a:cubicBezTo>
                <a:cubicBezTo>
                  <a:pt x="641946" y="-5599"/>
                  <a:pt x="477128" y="1812"/>
                  <a:pt x="449942" y="0"/>
                </a:cubicBezTo>
                <a:cubicBezTo>
                  <a:pt x="324152" y="4838"/>
                  <a:pt x="198156" y="5854"/>
                  <a:pt x="72571" y="14515"/>
                </a:cubicBezTo>
                <a:cubicBezTo>
                  <a:pt x="57308" y="15568"/>
                  <a:pt x="37921" y="16579"/>
                  <a:pt x="29028" y="29029"/>
                </a:cubicBezTo>
                <a:cubicBezTo>
                  <a:pt x="11243" y="53928"/>
                  <a:pt x="0" y="116115"/>
                  <a:pt x="0" y="116115"/>
                </a:cubicBezTo>
                <a:cubicBezTo>
                  <a:pt x="4838" y="203201"/>
                  <a:pt x="7559" y="290430"/>
                  <a:pt x="14514" y="377372"/>
                </a:cubicBezTo>
                <a:cubicBezTo>
                  <a:pt x="17242" y="411474"/>
                  <a:pt x="21335" y="445638"/>
                  <a:pt x="29028" y="478972"/>
                </a:cubicBezTo>
                <a:cubicBezTo>
                  <a:pt x="35908" y="508787"/>
                  <a:pt x="58057" y="535459"/>
                  <a:pt x="58057" y="566058"/>
                </a:cubicBezTo>
                <a:lnTo>
                  <a:pt x="29028" y="6531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reeform 29">
            <a:extLst>
              <a:ext uri="{FF2B5EF4-FFF2-40B4-BE49-F238E27FC236}">
                <a16:creationId xmlns:a16="http://schemas.microsoft.com/office/drawing/2014/main" id="{09E53066-DCC9-B845-9CBD-148B691F83DA}"/>
              </a:ext>
            </a:extLst>
          </p:cNvPr>
          <p:cNvSpPr/>
          <p:nvPr/>
        </p:nvSpPr>
        <p:spPr>
          <a:xfrm>
            <a:off x="8749718" y="3375632"/>
            <a:ext cx="811861" cy="328104"/>
          </a:xfrm>
          <a:custGeom>
            <a:avLst/>
            <a:gdLst>
              <a:gd name="connsiteX0" fmla="*/ 1074057 w 1132748"/>
              <a:gd name="connsiteY0" fmla="*/ 527195 h 541709"/>
              <a:gd name="connsiteX1" fmla="*/ 0 w 1132748"/>
              <a:gd name="connsiteY1" fmla="*/ 541709 h 541709"/>
              <a:gd name="connsiteX2" fmla="*/ 116114 w 1132748"/>
              <a:gd name="connsiteY2" fmla="*/ 483652 h 541709"/>
              <a:gd name="connsiteX3" fmla="*/ 159657 w 1132748"/>
              <a:gd name="connsiteY3" fmla="*/ 454623 h 541709"/>
              <a:gd name="connsiteX4" fmla="*/ 246742 w 1132748"/>
              <a:gd name="connsiteY4" fmla="*/ 425595 h 541709"/>
              <a:gd name="connsiteX5" fmla="*/ 290285 w 1132748"/>
              <a:gd name="connsiteY5" fmla="*/ 411080 h 541709"/>
              <a:gd name="connsiteX6" fmla="*/ 348342 w 1132748"/>
              <a:gd name="connsiteY6" fmla="*/ 323995 h 541709"/>
              <a:gd name="connsiteX7" fmla="*/ 391885 w 1132748"/>
              <a:gd name="connsiteY7" fmla="*/ 309480 h 541709"/>
              <a:gd name="connsiteX8" fmla="*/ 478971 w 1132748"/>
              <a:gd name="connsiteY8" fmla="*/ 251423 h 541709"/>
              <a:gd name="connsiteX9" fmla="*/ 537028 w 1132748"/>
              <a:gd name="connsiteY9" fmla="*/ 120795 h 541709"/>
              <a:gd name="connsiteX10" fmla="*/ 667657 w 1132748"/>
              <a:gd name="connsiteY10" fmla="*/ 48223 h 541709"/>
              <a:gd name="connsiteX11" fmla="*/ 725714 w 1132748"/>
              <a:gd name="connsiteY11" fmla="*/ 33709 h 541709"/>
              <a:gd name="connsiteX12" fmla="*/ 943428 w 1132748"/>
              <a:gd name="connsiteY12" fmla="*/ 19195 h 541709"/>
              <a:gd name="connsiteX13" fmla="*/ 1088571 w 1132748"/>
              <a:gd name="connsiteY13" fmla="*/ 19195 h 541709"/>
              <a:gd name="connsiteX14" fmla="*/ 1117600 w 1132748"/>
              <a:gd name="connsiteY14" fmla="*/ 62737 h 541709"/>
              <a:gd name="connsiteX15" fmla="*/ 1103085 w 1132748"/>
              <a:gd name="connsiteY15" fmla="*/ 193366 h 541709"/>
              <a:gd name="connsiteX16" fmla="*/ 1074057 w 1132748"/>
              <a:gd name="connsiteY16" fmla="*/ 527195 h 54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2748" h="541709">
                <a:moveTo>
                  <a:pt x="1074057" y="527195"/>
                </a:moveTo>
                <a:lnTo>
                  <a:pt x="0" y="541709"/>
                </a:lnTo>
                <a:cubicBezTo>
                  <a:pt x="38705" y="522357"/>
                  <a:pt x="78125" y="504373"/>
                  <a:pt x="116114" y="483652"/>
                </a:cubicBezTo>
                <a:cubicBezTo>
                  <a:pt x="131428" y="475299"/>
                  <a:pt x="143716" y="461708"/>
                  <a:pt x="159657" y="454623"/>
                </a:cubicBezTo>
                <a:cubicBezTo>
                  <a:pt x="187618" y="442196"/>
                  <a:pt x="217714" y="435271"/>
                  <a:pt x="246742" y="425595"/>
                </a:cubicBezTo>
                <a:lnTo>
                  <a:pt x="290285" y="411080"/>
                </a:lnTo>
                <a:cubicBezTo>
                  <a:pt x="305502" y="365430"/>
                  <a:pt x="301748" y="355058"/>
                  <a:pt x="348342" y="323995"/>
                </a:cubicBezTo>
                <a:cubicBezTo>
                  <a:pt x="361072" y="315508"/>
                  <a:pt x="378511" y="316910"/>
                  <a:pt x="391885" y="309480"/>
                </a:cubicBezTo>
                <a:cubicBezTo>
                  <a:pt x="422383" y="292537"/>
                  <a:pt x="478971" y="251423"/>
                  <a:pt x="478971" y="251423"/>
                </a:cubicBezTo>
                <a:cubicBezTo>
                  <a:pt x="489783" y="218989"/>
                  <a:pt x="504557" y="149207"/>
                  <a:pt x="537028" y="120795"/>
                </a:cubicBezTo>
                <a:cubicBezTo>
                  <a:pt x="587435" y="76689"/>
                  <a:pt x="612683" y="63929"/>
                  <a:pt x="667657" y="48223"/>
                </a:cubicBezTo>
                <a:cubicBezTo>
                  <a:pt x="686837" y="42743"/>
                  <a:pt x="705876" y="35797"/>
                  <a:pt x="725714" y="33709"/>
                </a:cubicBezTo>
                <a:cubicBezTo>
                  <a:pt x="798047" y="26095"/>
                  <a:pt x="870857" y="24033"/>
                  <a:pt x="943428" y="19195"/>
                </a:cubicBezTo>
                <a:cubicBezTo>
                  <a:pt x="999182" y="610"/>
                  <a:pt x="1017092" y="-12573"/>
                  <a:pt x="1088571" y="19195"/>
                </a:cubicBezTo>
                <a:cubicBezTo>
                  <a:pt x="1104511" y="26280"/>
                  <a:pt x="1107924" y="48223"/>
                  <a:pt x="1117600" y="62737"/>
                </a:cubicBezTo>
                <a:cubicBezTo>
                  <a:pt x="1158724" y="186110"/>
                  <a:pt x="1103085" y="-9838"/>
                  <a:pt x="1103085" y="193366"/>
                </a:cubicBezTo>
                <a:lnTo>
                  <a:pt x="1074057" y="52719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1" name="Graphic 30" descr="Deciduous tree">
            <a:extLst>
              <a:ext uri="{FF2B5EF4-FFF2-40B4-BE49-F238E27FC236}">
                <a16:creationId xmlns:a16="http://schemas.microsoft.com/office/drawing/2014/main" id="{A3BD3E3F-4BFD-2343-A8AC-CDEF137CD2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202" y="2850786"/>
            <a:ext cx="561898" cy="601021"/>
          </a:xfrm>
          <a:prstGeom prst="rect">
            <a:avLst/>
          </a:prstGeom>
        </p:spPr>
      </p:pic>
      <p:sp>
        <p:nvSpPr>
          <p:cNvPr id="32" name="Freeform 31">
            <a:extLst>
              <a:ext uri="{FF2B5EF4-FFF2-40B4-BE49-F238E27FC236}">
                <a16:creationId xmlns:a16="http://schemas.microsoft.com/office/drawing/2014/main" id="{D5831BC9-7C62-734D-80F8-568E1E38FFCA}"/>
              </a:ext>
            </a:extLst>
          </p:cNvPr>
          <p:cNvSpPr/>
          <p:nvPr/>
        </p:nvSpPr>
        <p:spPr>
          <a:xfrm>
            <a:off x="6800100" y="3575338"/>
            <a:ext cx="2183762" cy="872777"/>
          </a:xfrm>
          <a:custGeom>
            <a:avLst/>
            <a:gdLst>
              <a:gd name="connsiteX0" fmla="*/ 0 w 5504775"/>
              <a:gd name="connsiteY0" fmla="*/ 174172 h 2206172"/>
              <a:gd name="connsiteX1" fmla="*/ 0 w 5504775"/>
              <a:gd name="connsiteY1" fmla="*/ 174172 h 2206172"/>
              <a:gd name="connsiteX2" fmla="*/ 58057 w 5504775"/>
              <a:gd name="connsiteY2" fmla="*/ 290286 h 2206172"/>
              <a:gd name="connsiteX3" fmla="*/ 87086 w 5504775"/>
              <a:gd name="connsiteY3" fmla="*/ 377372 h 2206172"/>
              <a:gd name="connsiteX4" fmla="*/ 116114 w 5504775"/>
              <a:gd name="connsiteY4" fmla="*/ 464458 h 2206172"/>
              <a:gd name="connsiteX5" fmla="*/ 145143 w 5504775"/>
              <a:gd name="connsiteY5" fmla="*/ 551543 h 2206172"/>
              <a:gd name="connsiteX6" fmla="*/ 159657 w 5504775"/>
              <a:gd name="connsiteY6" fmla="*/ 595086 h 2206172"/>
              <a:gd name="connsiteX7" fmla="*/ 217714 w 5504775"/>
              <a:gd name="connsiteY7" fmla="*/ 682172 h 2206172"/>
              <a:gd name="connsiteX8" fmla="*/ 246743 w 5504775"/>
              <a:gd name="connsiteY8" fmla="*/ 769258 h 2206172"/>
              <a:gd name="connsiteX9" fmla="*/ 275771 w 5504775"/>
              <a:gd name="connsiteY9" fmla="*/ 812800 h 2206172"/>
              <a:gd name="connsiteX10" fmla="*/ 304800 w 5504775"/>
              <a:gd name="connsiteY10" fmla="*/ 914400 h 2206172"/>
              <a:gd name="connsiteX11" fmla="*/ 333828 w 5504775"/>
              <a:gd name="connsiteY11" fmla="*/ 957943 h 2206172"/>
              <a:gd name="connsiteX12" fmla="*/ 348343 w 5504775"/>
              <a:gd name="connsiteY12" fmla="*/ 1001486 h 2206172"/>
              <a:gd name="connsiteX13" fmla="*/ 391886 w 5504775"/>
              <a:gd name="connsiteY13" fmla="*/ 1016000 h 2206172"/>
              <a:gd name="connsiteX14" fmla="*/ 464457 w 5504775"/>
              <a:gd name="connsiteY14" fmla="*/ 1146629 h 2206172"/>
              <a:gd name="connsiteX15" fmla="*/ 493486 w 5504775"/>
              <a:gd name="connsiteY15" fmla="*/ 1190172 h 2206172"/>
              <a:gd name="connsiteX16" fmla="*/ 537028 w 5504775"/>
              <a:gd name="connsiteY16" fmla="*/ 1219200 h 2206172"/>
              <a:gd name="connsiteX17" fmla="*/ 667657 w 5504775"/>
              <a:gd name="connsiteY17" fmla="*/ 1320800 h 2206172"/>
              <a:gd name="connsiteX18" fmla="*/ 711200 w 5504775"/>
              <a:gd name="connsiteY18" fmla="*/ 1349829 h 2206172"/>
              <a:gd name="connsiteX19" fmla="*/ 812800 w 5504775"/>
              <a:gd name="connsiteY19" fmla="*/ 1378858 h 2206172"/>
              <a:gd name="connsiteX20" fmla="*/ 899886 w 5504775"/>
              <a:gd name="connsiteY20" fmla="*/ 1407886 h 2206172"/>
              <a:gd name="connsiteX21" fmla="*/ 943428 w 5504775"/>
              <a:gd name="connsiteY21" fmla="*/ 1436915 h 2206172"/>
              <a:gd name="connsiteX22" fmla="*/ 1088571 w 5504775"/>
              <a:gd name="connsiteY22" fmla="*/ 1480458 h 2206172"/>
              <a:gd name="connsiteX23" fmla="*/ 1103086 w 5504775"/>
              <a:gd name="connsiteY23" fmla="*/ 1524000 h 2206172"/>
              <a:gd name="connsiteX24" fmla="*/ 1146628 w 5504775"/>
              <a:gd name="connsiteY24" fmla="*/ 1538515 h 2206172"/>
              <a:gd name="connsiteX25" fmla="*/ 1190171 w 5504775"/>
              <a:gd name="connsiteY25" fmla="*/ 1567543 h 2206172"/>
              <a:gd name="connsiteX26" fmla="*/ 1233714 w 5504775"/>
              <a:gd name="connsiteY26" fmla="*/ 1611086 h 2206172"/>
              <a:gd name="connsiteX27" fmla="*/ 1494971 w 5504775"/>
              <a:gd name="connsiteY27" fmla="*/ 1669143 h 2206172"/>
              <a:gd name="connsiteX28" fmla="*/ 1625600 w 5504775"/>
              <a:gd name="connsiteY28" fmla="*/ 1698172 h 2206172"/>
              <a:gd name="connsiteX29" fmla="*/ 1669143 w 5504775"/>
              <a:gd name="connsiteY29" fmla="*/ 1727200 h 2206172"/>
              <a:gd name="connsiteX30" fmla="*/ 1712686 w 5504775"/>
              <a:gd name="connsiteY30" fmla="*/ 1828800 h 2206172"/>
              <a:gd name="connsiteX31" fmla="*/ 1756228 w 5504775"/>
              <a:gd name="connsiteY31" fmla="*/ 1843315 h 2206172"/>
              <a:gd name="connsiteX32" fmla="*/ 1799771 w 5504775"/>
              <a:gd name="connsiteY32" fmla="*/ 1872343 h 2206172"/>
              <a:gd name="connsiteX33" fmla="*/ 1886857 w 5504775"/>
              <a:gd name="connsiteY33" fmla="*/ 1901372 h 2206172"/>
              <a:gd name="connsiteX34" fmla="*/ 1973943 w 5504775"/>
              <a:gd name="connsiteY34" fmla="*/ 1930400 h 2206172"/>
              <a:gd name="connsiteX35" fmla="*/ 2017486 w 5504775"/>
              <a:gd name="connsiteY35" fmla="*/ 1944915 h 2206172"/>
              <a:gd name="connsiteX36" fmla="*/ 2061028 w 5504775"/>
              <a:gd name="connsiteY36" fmla="*/ 1959429 h 2206172"/>
              <a:gd name="connsiteX37" fmla="*/ 2104571 w 5504775"/>
              <a:gd name="connsiteY37" fmla="*/ 1988458 h 2206172"/>
              <a:gd name="connsiteX38" fmla="*/ 2133600 w 5504775"/>
              <a:gd name="connsiteY38" fmla="*/ 2075543 h 2206172"/>
              <a:gd name="connsiteX39" fmla="*/ 2162628 w 5504775"/>
              <a:gd name="connsiteY39" fmla="*/ 2133600 h 2206172"/>
              <a:gd name="connsiteX40" fmla="*/ 2177143 w 5504775"/>
              <a:gd name="connsiteY40" fmla="*/ 2177143 h 2206172"/>
              <a:gd name="connsiteX41" fmla="*/ 2336800 w 5504775"/>
              <a:gd name="connsiteY41" fmla="*/ 2191658 h 2206172"/>
              <a:gd name="connsiteX42" fmla="*/ 2423886 w 5504775"/>
              <a:gd name="connsiteY42" fmla="*/ 2206172 h 2206172"/>
              <a:gd name="connsiteX43" fmla="*/ 2510971 w 5504775"/>
              <a:gd name="connsiteY43" fmla="*/ 2191658 h 2206172"/>
              <a:gd name="connsiteX44" fmla="*/ 2554514 w 5504775"/>
              <a:gd name="connsiteY44" fmla="*/ 2177143 h 2206172"/>
              <a:gd name="connsiteX45" fmla="*/ 2815771 w 5504775"/>
              <a:gd name="connsiteY45" fmla="*/ 2162629 h 2206172"/>
              <a:gd name="connsiteX46" fmla="*/ 3004457 w 5504775"/>
              <a:gd name="connsiteY46" fmla="*/ 2119086 h 2206172"/>
              <a:gd name="connsiteX47" fmla="*/ 3004457 w 5504775"/>
              <a:gd name="connsiteY47" fmla="*/ 2119086 h 2206172"/>
              <a:gd name="connsiteX48" fmla="*/ 3149600 w 5504775"/>
              <a:gd name="connsiteY48" fmla="*/ 2090058 h 2206172"/>
              <a:gd name="connsiteX49" fmla="*/ 3236686 w 5504775"/>
              <a:gd name="connsiteY49" fmla="*/ 2061029 h 2206172"/>
              <a:gd name="connsiteX50" fmla="*/ 3280228 w 5504775"/>
              <a:gd name="connsiteY50" fmla="*/ 2046515 h 2206172"/>
              <a:gd name="connsiteX51" fmla="*/ 3367314 w 5504775"/>
              <a:gd name="connsiteY51" fmla="*/ 1973943 h 2206172"/>
              <a:gd name="connsiteX52" fmla="*/ 3410857 w 5504775"/>
              <a:gd name="connsiteY52" fmla="*/ 1886858 h 2206172"/>
              <a:gd name="connsiteX53" fmla="*/ 3570514 w 5504775"/>
              <a:gd name="connsiteY53" fmla="*/ 1872343 h 2206172"/>
              <a:gd name="connsiteX54" fmla="*/ 3686628 w 5504775"/>
              <a:gd name="connsiteY54" fmla="*/ 1857829 h 2206172"/>
              <a:gd name="connsiteX55" fmla="*/ 3773714 w 5504775"/>
              <a:gd name="connsiteY55" fmla="*/ 1814286 h 2206172"/>
              <a:gd name="connsiteX56" fmla="*/ 3817257 w 5504775"/>
              <a:gd name="connsiteY56" fmla="*/ 1785258 h 2206172"/>
              <a:gd name="connsiteX57" fmla="*/ 3947886 w 5504775"/>
              <a:gd name="connsiteY57" fmla="*/ 1756229 h 2206172"/>
              <a:gd name="connsiteX58" fmla="*/ 4049486 w 5504775"/>
              <a:gd name="connsiteY58" fmla="*/ 1770743 h 2206172"/>
              <a:gd name="connsiteX59" fmla="*/ 4136571 w 5504775"/>
              <a:gd name="connsiteY59" fmla="*/ 1712686 h 2206172"/>
              <a:gd name="connsiteX60" fmla="*/ 4180114 w 5504775"/>
              <a:gd name="connsiteY60" fmla="*/ 1698172 h 2206172"/>
              <a:gd name="connsiteX61" fmla="*/ 4223657 w 5504775"/>
              <a:gd name="connsiteY61" fmla="*/ 1669143 h 2206172"/>
              <a:gd name="connsiteX62" fmla="*/ 4238171 w 5504775"/>
              <a:gd name="connsiteY62" fmla="*/ 1625600 h 2206172"/>
              <a:gd name="connsiteX63" fmla="*/ 4267200 w 5504775"/>
              <a:gd name="connsiteY63" fmla="*/ 1582058 h 2206172"/>
              <a:gd name="connsiteX64" fmla="*/ 4310743 w 5504775"/>
              <a:gd name="connsiteY64" fmla="*/ 1422400 h 2206172"/>
              <a:gd name="connsiteX65" fmla="*/ 4354286 w 5504775"/>
              <a:gd name="connsiteY65" fmla="*/ 1349829 h 2206172"/>
              <a:gd name="connsiteX66" fmla="*/ 4412343 w 5504775"/>
              <a:gd name="connsiteY66" fmla="*/ 1306286 h 2206172"/>
              <a:gd name="connsiteX67" fmla="*/ 4499428 w 5504775"/>
              <a:gd name="connsiteY67" fmla="*/ 1219200 h 2206172"/>
              <a:gd name="connsiteX68" fmla="*/ 4542971 w 5504775"/>
              <a:gd name="connsiteY68" fmla="*/ 1175658 h 2206172"/>
              <a:gd name="connsiteX69" fmla="*/ 4572000 w 5504775"/>
              <a:gd name="connsiteY69" fmla="*/ 1117600 h 2206172"/>
              <a:gd name="connsiteX70" fmla="*/ 4630057 w 5504775"/>
              <a:gd name="connsiteY70" fmla="*/ 1074058 h 2206172"/>
              <a:gd name="connsiteX71" fmla="*/ 4717143 w 5504775"/>
              <a:gd name="connsiteY71" fmla="*/ 1001486 h 2206172"/>
              <a:gd name="connsiteX72" fmla="*/ 4775200 w 5504775"/>
              <a:gd name="connsiteY72" fmla="*/ 914400 h 2206172"/>
              <a:gd name="connsiteX73" fmla="*/ 4804228 w 5504775"/>
              <a:gd name="connsiteY73" fmla="*/ 870858 h 2206172"/>
              <a:gd name="connsiteX74" fmla="*/ 4891314 w 5504775"/>
              <a:gd name="connsiteY74" fmla="*/ 798286 h 2206172"/>
              <a:gd name="connsiteX75" fmla="*/ 4934857 w 5504775"/>
              <a:gd name="connsiteY75" fmla="*/ 740229 h 2206172"/>
              <a:gd name="connsiteX76" fmla="*/ 5007428 w 5504775"/>
              <a:gd name="connsiteY76" fmla="*/ 653143 h 2206172"/>
              <a:gd name="connsiteX77" fmla="*/ 5036457 w 5504775"/>
              <a:gd name="connsiteY77" fmla="*/ 449943 h 2206172"/>
              <a:gd name="connsiteX78" fmla="*/ 5065486 w 5504775"/>
              <a:gd name="connsiteY78" fmla="*/ 362858 h 2206172"/>
              <a:gd name="connsiteX79" fmla="*/ 5239657 w 5504775"/>
              <a:gd name="connsiteY79" fmla="*/ 246743 h 2206172"/>
              <a:gd name="connsiteX80" fmla="*/ 5283200 w 5504775"/>
              <a:gd name="connsiteY80" fmla="*/ 217715 h 2206172"/>
              <a:gd name="connsiteX81" fmla="*/ 5326743 w 5504775"/>
              <a:gd name="connsiteY81" fmla="*/ 188686 h 2206172"/>
              <a:gd name="connsiteX82" fmla="*/ 5399314 w 5504775"/>
              <a:gd name="connsiteY82" fmla="*/ 116115 h 2206172"/>
              <a:gd name="connsiteX83" fmla="*/ 5457371 w 5504775"/>
              <a:gd name="connsiteY83" fmla="*/ 29029 h 2206172"/>
              <a:gd name="connsiteX84" fmla="*/ 5500914 w 5504775"/>
              <a:gd name="connsiteY84" fmla="*/ 0 h 2206172"/>
              <a:gd name="connsiteX85" fmla="*/ 5413828 w 5504775"/>
              <a:gd name="connsiteY85" fmla="*/ 29029 h 2206172"/>
              <a:gd name="connsiteX86" fmla="*/ 5312228 w 5504775"/>
              <a:gd name="connsiteY86" fmla="*/ 58058 h 2206172"/>
              <a:gd name="connsiteX87" fmla="*/ 5181600 w 5504775"/>
              <a:gd name="connsiteY87" fmla="*/ 87086 h 2206172"/>
              <a:gd name="connsiteX88" fmla="*/ 4688114 w 5504775"/>
              <a:gd name="connsiteY88" fmla="*/ 101600 h 2206172"/>
              <a:gd name="connsiteX89" fmla="*/ 4557486 w 5504775"/>
              <a:gd name="connsiteY89" fmla="*/ 130629 h 2206172"/>
              <a:gd name="connsiteX90" fmla="*/ 3367314 w 5504775"/>
              <a:gd name="connsiteY90" fmla="*/ 159658 h 2206172"/>
              <a:gd name="connsiteX91" fmla="*/ 3280228 w 5504775"/>
              <a:gd name="connsiteY91" fmla="*/ 174172 h 2206172"/>
              <a:gd name="connsiteX92" fmla="*/ 3207657 w 5504775"/>
              <a:gd name="connsiteY92" fmla="*/ 188686 h 2206172"/>
              <a:gd name="connsiteX93" fmla="*/ 3091543 w 5504775"/>
              <a:gd name="connsiteY93" fmla="*/ 203200 h 2206172"/>
              <a:gd name="connsiteX94" fmla="*/ 2699657 w 5504775"/>
              <a:gd name="connsiteY94" fmla="*/ 188686 h 2206172"/>
              <a:gd name="connsiteX95" fmla="*/ 2569028 w 5504775"/>
              <a:gd name="connsiteY95" fmla="*/ 174172 h 2206172"/>
              <a:gd name="connsiteX96" fmla="*/ 2249714 w 5504775"/>
              <a:gd name="connsiteY96" fmla="*/ 159658 h 2206172"/>
              <a:gd name="connsiteX97" fmla="*/ 2104571 w 5504775"/>
              <a:gd name="connsiteY97" fmla="*/ 145143 h 2206172"/>
              <a:gd name="connsiteX98" fmla="*/ 2061028 w 5504775"/>
              <a:gd name="connsiteY98" fmla="*/ 130629 h 2206172"/>
              <a:gd name="connsiteX99" fmla="*/ 1959428 w 5504775"/>
              <a:gd name="connsiteY99" fmla="*/ 116115 h 2206172"/>
              <a:gd name="connsiteX100" fmla="*/ 1611086 w 5504775"/>
              <a:gd name="connsiteY100" fmla="*/ 130629 h 2206172"/>
              <a:gd name="connsiteX101" fmla="*/ 1494971 w 5504775"/>
              <a:gd name="connsiteY101" fmla="*/ 159658 h 2206172"/>
              <a:gd name="connsiteX102" fmla="*/ 1335314 w 5504775"/>
              <a:gd name="connsiteY102" fmla="*/ 188686 h 2206172"/>
              <a:gd name="connsiteX103" fmla="*/ 1248228 w 5504775"/>
              <a:gd name="connsiteY103" fmla="*/ 203200 h 2206172"/>
              <a:gd name="connsiteX104" fmla="*/ 595086 w 5504775"/>
              <a:gd name="connsiteY104" fmla="*/ 188686 h 2206172"/>
              <a:gd name="connsiteX105" fmla="*/ 0 w 5504775"/>
              <a:gd name="connsiteY105" fmla="*/ 174172 h 22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504775" h="2206172">
                <a:moveTo>
                  <a:pt x="0" y="174172"/>
                </a:moveTo>
                <a:lnTo>
                  <a:pt x="0" y="174172"/>
                </a:lnTo>
                <a:cubicBezTo>
                  <a:pt x="19352" y="212877"/>
                  <a:pt x="41011" y="250512"/>
                  <a:pt x="58057" y="290286"/>
                </a:cubicBezTo>
                <a:cubicBezTo>
                  <a:pt x="70111" y="318411"/>
                  <a:pt x="77410" y="348343"/>
                  <a:pt x="87086" y="377372"/>
                </a:cubicBezTo>
                <a:lnTo>
                  <a:pt x="116114" y="464458"/>
                </a:lnTo>
                <a:lnTo>
                  <a:pt x="145143" y="551543"/>
                </a:lnTo>
                <a:cubicBezTo>
                  <a:pt x="149981" y="566057"/>
                  <a:pt x="151170" y="582356"/>
                  <a:pt x="159657" y="595086"/>
                </a:cubicBezTo>
                <a:cubicBezTo>
                  <a:pt x="179009" y="624115"/>
                  <a:pt x="206681" y="649074"/>
                  <a:pt x="217714" y="682172"/>
                </a:cubicBezTo>
                <a:cubicBezTo>
                  <a:pt x="227390" y="711201"/>
                  <a:pt x="229770" y="743798"/>
                  <a:pt x="246743" y="769258"/>
                </a:cubicBezTo>
                <a:cubicBezTo>
                  <a:pt x="256419" y="783772"/>
                  <a:pt x="267970" y="797198"/>
                  <a:pt x="275771" y="812800"/>
                </a:cubicBezTo>
                <a:cubicBezTo>
                  <a:pt x="304020" y="869297"/>
                  <a:pt x="276894" y="849284"/>
                  <a:pt x="304800" y="914400"/>
                </a:cubicBezTo>
                <a:cubicBezTo>
                  <a:pt x="311671" y="930434"/>
                  <a:pt x="326027" y="942341"/>
                  <a:pt x="333828" y="957943"/>
                </a:cubicBezTo>
                <a:cubicBezTo>
                  <a:pt x="340670" y="971627"/>
                  <a:pt x="337525" y="990668"/>
                  <a:pt x="348343" y="1001486"/>
                </a:cubicBezTo>
                <a:cubicBezTo>
                  <a:pt x="359161" y="1012304"/>
                  <a:pt x="377372" y="1011162"/>
                  <a:pt x="391886" y="1016000"/>
                </a:cubicBezTo>
                <a:cubicBezTo>
                  <a:pt x="438200" y="1154946"/>
                  <a:pt x="392036" y="1059724"/>
                  <a:pt x="464457" y="1146629"/>
                </a:cubicBezTo>
                <a:cubicBezTo>
                  <a:pt x="475624" y="1160030"/>
                  <a:pt x="481151" y="1177837"/>
                  <a:pt x="493486" y="1190172"/>
                </a:cubicBezTo>
                <a:cubicBezTo>
                  <a:pt x="505821" y="1202507"/>
                  <a:pt x="523990" y="1207611"/>
                  <a:pt x="537028" y="1219200"/>
                </a:cubicBezTo>
                <a:cubicBezTo>
                  <a:pt x="654513" y="1323631"/>
                  <a:pt x="577871" y="1290872"/>
                  <a:pt x="667657" y="1320800"/>
                </a:cubicBezTo>
                <a:cubicBezTo>
                  <a:pt x="682171" y="1330476"/>
                  <a:pt x="695598" y="1342028"/>
                  <a:pt x="711200" y="1349829"/>
                </a:cubicBezTo>
                <a:cubicBezTo>
                  <a:pt x="735583" y="1362021"/>
                  <a:pt x="789556" y="1371885"/>
                  <a:pt x="812800" y="1378858"/>
                </a:cubicBezTo>
                <a:cubicBezTo>
                  <a:pt x="842108" y="1387651"/>
                  <a:pt x="899886" y="1407886"/>
                  <a:pt x="899886" y="1407886"/>
                </a:cubicBezTo>
                <a:cubicBezTo>
                  <a:pt x="914400" y="1417562"/>
                  <a:pt x="927488" y="1429830"/>
                  <a:pt x="943428" y="1436915"/>
                </a:cubicBezTo>
                <a:cubicBezTo>
                  <a:pt x="988853" y="1457104"/>
                  <a:pt x="1040326" y="1468396"/>
                  <a:pt x="1088571" y="1480458"/>
                </a:cubicBezTo>
                <a:cubicBezTo>
                  <a:pt x="1093409" y="1494972"/>
                  <a:pt x="1092268" y="1513182"/>
                  <a:pt x="1103086" y="1524000"/>
                </a:cubicBezTo>
                <a:cubicBezTo>
                  <a:pt x="1113904" y="1534818"/>
                  <a:pt x="1132944" y="1531673"/>
                  <a:pt x="1146628" y="1538515"/>
                </a:cubicBezTo>
                <a:cubicBezTo>
                  <a:pt x="1162230" y="1546316"/>
                  <a:pt x="1176770" y="1556376"/>
                  <a:pt x="1190171" y="1567543"/>
                </a:cubicBezTo>
                <a:cubicBezTo>
                  <a:pt x="1205940" y="1580684"/>
                  <a:pt x="1215771" y="1601117"/>
                  <a:pt x="1233714" y="1611086"/>
                </a:cubicBezTo>
                <a:cubicBezTo>
                  <a:pt x="1297273" y="1646397"/>
                  <a:pt x="1443277" y="1658804"/>
                  <a:pt x="1494971" y="1669143"/>
                </a:cubicBezTo>
                <a:cubicBezTo>
                  <a:pt x="1587104" y="1687570"/>
                  <a:pt x="1543610" y="1677675"/>
                  <a:pt x="1625600" y="1698172"/>
                </a:cubicBezTo>
                <a:cubicBezTo>
                  <a:pt x="1640114" y="1707848"/>
                  <a:pt x="1659467" y="1712686"/>
                  <a:pt x="1669143" y="1727200"/>
                </a:cubicBezTo>
                <a:cubicBezTo>
                  <a:pt x="1708989" y="1786969"/>
                  <a:pt x="1654140" y="1781963"/>
                  <a:pt x="1712686" y="1828800"/>
                </a:cubicBezTo>
                <a:cubicBezTo>
                  <a:pt x="1724633" y="1838357"/>
                  <a:pt x="1742544" y="1836473"/>
                  <a:pt x="1756228" y="1843315"/>
                </a:cubicBezTo>
                <a:cubicBezTo>
                  <a:pt x="1771830" y="1851116"/>
                  <a:pt x="1783831" y="1865258"/>
                  <a:pt x="1799771" y="1872343"/>
                </a:cubicBezTo>
                <a:cubicBezTo>
                  <a:pt x="1827733" y="1884770"/>
                  <a:pt x="1857828" y="1891696"/>
                  <a:pt x="1886857" y="1901372"/>
                </a:cubicBezTo>
                <a:lnTo>
                  <a:pt x="1973943" y="1930400"/>
                </a:lnTo>
                <a:lnTo>
                  <a:pt x="2017486" y="1944915"/>
                </a:lnTo>
                <a:lnTo>
                  <a:pt x="2061028" y="1959429"/>
                </a:lnTo>
                <a:cubicBezTo>
                  <a:pt x="2075542" y="1969105"/>
                  <a:pt x="2095326" y="1973665"/>
                  <a:pt x="2104571" y="1988458"/>
                </a:cubicBezTo>
                <a:cubicBezTo>
                  <a:pt x="2120788" y="2014406"/>
                  <a:pt x="2119916" y="2048175"/>
                  <a:pt x="2133600" y="2075543"/>
                </a:cubicBezTo>
                <a:cubicBezTo>
                  <a:pt x="2143276" y="2094895"/>
                  <a:pt x="2154105" y="2113713"/>
                  <a:pt x="2162628" y="2133600"/>
                </a:cubicBezTo>
                <a:cubicBezTo>
                  <a:pt x="2168655" y="2147662"/>
                  <a:pt x="2162629" y="2172305"/>
                  <a:pt x="2177143" y="2177143"/>
                </a:cubicBezTo>
                <a:cubicBezTo>
                  <a:pt x="2227839" y="2194042"/>
                  <a:pt x="2283728" y="2185414"/>
                  <a:pt x="2336800" y="2191658"/>
                </a:cubicBezTo>
                <a:cubicBezTo>
                  <a:pt x="2366027" y="2195097"/>
                  <a:pt x="2394857" y="2201334"/>
                  <a:pt x="2423886" y="2206172"/>
                </a:cubicBezTo>
                <a:cubicBezTo>
                  <a:pt x="2452914" y="2201334"/>
                  <a:pt x="2482243" y="2198042"/>
                  <a:pt x="2510971" y="2191658"/>
                </a:cubicBezTo>
                <a:cubicBezTo>
                  <a:pt x="2525906" y="2188339"/>
                  <a:pt x="2539283" y="2178594"/>
                  <a:pt x="2554514" y="2177143"/>
                </a:cubicBezTo>
                <a:cubicBezTo>
                  <a:pt x="2641341" y="2168874"/>
                  <a:pt x="2728685" y="2167467"/>
                  <a:pt x="2815771" y="2162629"/>
                </a:cubicBezTo>
                <a:cubicBezTo>
                  <a:pt x="2947662" y="2143788"/>
                  <a:pt x="2884916" y="2158933"/>
                  <a:pt x="3004457" y="2119086"/>
                </a:cubicBezTo>
                <a:lnTo>
                  <a:pt x="3004457" y="2119086"/>
                </a:lnTo>
                <a:cubicBezTo>
                  <a:pt x="3052838" y="2109410"/>
                  <a:pt x="3102793" y="2105661"/>
                  <a:pt x="3149600" y="2090058"/>
                </a:cubicBezTo>
                <a:lnTo>
                  <a:pt x="3236686" y="2061029"/>
                </a:lnTo>
                <a:lnTo>
                  <a:pt x="3280228" y="2046515"/>
                </a:lnTo>
                <a:cubicBezTo>
                  <a:pt x="3312357" y="2025095"/>
                  <a:pt x="3344963" y="2007469"/>
                  <a:pt x="3367314" y="1973943"/>
                </a:cubicBezTo>
                <a:cubicBezTo>
                  <a:pt x="3379642" y="1955451"/>
                  <a:pt x="3382123" y="1895699"/>
                  <a:pt x="3410857" y="1886858"/>
                </a:cubicBezTo>
                <a:cubicBezTo>
                  <a:pt x="3461932" y="1871143"/>
                  <a:pt x="3517369" y="1877937"/>
                  <a:pt x="3570514" y="1872343"/>
                </a:cubicBezTo>
                <a:cubicBezTo>
                  <a:pt x="3609306" y="1868260"/>
                  <a:pt x="3647923" y="1862667"/>
                  <a:pt x="3686628" y="1857829"/>
                </a:cubicBezTo>
                <a:cubicBezTo>
                  <a:pt x="3811407" y="1774642"/>
                  <a:pt x="3653538" y="1874372"/>
                  <a:pt x="3773714" y="1814286"/>
                </a:cubicBezTo>
                <a:cubicBezTo>
                  <a:pt x="3789316" y="1806485"/>
                  <a:pt x="3801655" y="1793059"/>
                  <a:pt x="3817257" y="1785258"/>
                </a:cubicBezTo>
                <a:cubicBezTo>
                  <a:pt x="3852992" y="1767391"/>
                  <a:pt x="3914431" y="1761805"/>
                  <a:pt x="3947886" y="1756229"/>
                </a:cubicBezTo>
                <a:cubicBezTo>
                  <a:pt x="3981753" y="1761067"/>
                  <a:pt x="4016152" y="1778436"/>
                  <a:pt x="4049486" y="1770743"/>
                </a:cubicBezTo>
                <a:cubicBezTo>
                  <a:pt x="4083480" y="1762898"/>
                  <a:pt x="4103473" y="1723718"/>
                  <a:pt x="4136571" y="1712686"/>
                </a:cubicBezTo>
                <a:lnTo>
                  <a:pt x="4180114" y="1698172"/>
                </a:lnTo>
                <a:cubicBezTo>
                  <a:pt x="4194628" y="1688496"/>
                  <a:pt x="4212760" y="1682765"/>
                  <a:pt x="4223657" y="1669143"/>
                </a:cubicBezTo>
                <a:cubicBezTo>
                  <a:pt x="4233214" y="1657196"/>
                  <a:pt x="4231329" y="1639284"/>
                  <a:pt x="4238171" y="1625600"/>
                </a:cubicBezTo>
                <a:cubicBezTo>
                  <a:pt x="4245972" y="1609998"/>
                  <a:pt x="4257524" y="1596572"/>
                  <a:pt x="4267200" y="1582058"/>
                </a:cubicBezTo>
                <a:cubicBezTo>
                  <a:pt x="4275838" y="1538867"/>
                  <a:pt x="4288644" y="1459231"/>
                  <a:pt x="4310743" y="1422400"/>
                </a:cubicBezTo>
                <a:cubicBezTo>
                  <a:pt x="4325257" y="1398210"/>
                  <a:pt x="4335709" y="1371060"/>
                  <a:pt x="4354286" y="1349829"/>
                </a:cubicBezTo>
                <a:cubicBezTo>
                  <a:pt x="4370216" y="1331624"/>
                  <a:pt x="4394362" y="1322469"/>
                  <a:pt x="4412343" y="1306286"/>
                </a:cubicBezTo>
                <a:cubicBezTo>
                  <a:pt x="4442857" y="1278823"/>
                  <a:pt x="4470399" y="1248229"/>
                  <a:pt x="4499428" y="1219200"/>
                </a:cubicBezTo>
                <a:lnTo>
                  <a:pt x="4542971" y="1175658"/>
                </a:lnTo>
                <a:cubicBezTo>
                  <a:pt x="4552647" y="1156305"/>
                  <a:pt x="4557919" y="1134028"/>
                  <a:pt x="4572000" y="1117600"/>
                </a:cubicBezTo>
                <a:cubicBezTo>
                  <a:pt x="4587743" y="1099233"/>
                  <a:pt x="4611690" y="1089801"/>
                  <a:pt x="4630057" y="1074058"/>
                </a:cubicBezTo>
                <a:cubicBezTo>
                  <a:pt x="4727849" y="990237"/>
                  <a:pt x="4620901" y="1065648"/>
                  <a:pt x="4717143" y="1001486"/>
                </a:cubicBezTo>
                <a:lnTo>
                  <a:pt x="4775200" y="914400"/>
                </a:lnTo>
                <a:cubicBezTo>
                  <a:pt x="4784876" y="899886"/>
                  <a:pt x="4789714" y="880534"/>
                  <a:pt x="4804228" y="870858"/>
                </a:cubicBezTo>
                <a:cubicBezTo>
                  <a:pt x="4849021" y="840996"/>
                  <a:pt x="4854062" y="841746"/>
                  <a:pt x="4891314" y="798286"/>
                </a:cubicBezTo>
                <a:cubicBezTo>
                  <a:pt x="4907057" y="779919"/>
                  <a:pt x="4919114" y="758596"/>
                  <a:pt x="4934857" y="740229"/>
                </a:cubicBezTo>
                <a:cubicBezTo>
                  <a:pt x="5018670" y="642448"/>
                  <a:pt x="4943274" y="749376"/>
                  <a:pt x="5007428" y="653143"/>
                </a:cubicBezTo>
                <a:cubicBezTo>
                  <a:pt x="5014407" y="590335"/>
                  <a:pt x="5019129" y="513479"/>
                  <a:pt x="5036457" y="449943"/>
                </a:cubicBezTo>
                <a:cubicBezTo>
                  <a:pt x="5044508" y="420423"/>
                  <a:pt x="5040027" y="379831"/>
                  <a:pt x="5065486" y="362858"/>
                </a:cubicBezTo>
                <a:lnTo>
                  <a:pt x="5239657" y="246743"/>
                </a:lnTo>
                <a:lnTo>
                  <a:pt x="5283200" y="217715"/>
                </a:lnTo>
                <a:lnTo>
                  <a:pt x="5326743" y="188686"/>
                </a:lnTo>
                <a:cubicBezTo>
                  <a:pt x="5442851" y="14520"/>
                  <a:pt x="5263853" y="270927"/>
                  <a:pt x="5399314" y="116115"/>
                </a:cubicBezTo>
                <a:cubicBezTo>
                  <a:pt x="5422288" y="89859"/>
                  <a:pt x="5428342" y="48382"/>
                  <a:pt x="5457371" y="29029"/>
                </a:cubicBezTo>
                <a:cubicBezTo>
                  <a:pt x="5471885" y="19353"/>
                  <a:pt x="5518358" y="0"/>
                  <a:pt x="5500914" y="0"/>
                </a:cubicBezTo>
                <a:cubicBezTo>
                  <a:pt x="5470315" y="0"/>
                  <a:pt x="5442857" y="19353"/>
                  <a:pt x="5413828" y="29029"/>
                </a:cubicBezTo>
                <a:cubicBezTo>
                  <a:pt x="5309436" y="63827"/>
                  <a:pt x="5439794" y="21610"/>
                  <a:pt x="5312228" y="58058"/>
                </a:cubicBezTo>
                <a:cubicBezTo>
                  <a:pt x="5252622" y="75089"/>
                  <a:pt x="5260974" y="83117"/>
                  <a:pt x="5181600" y="87086"/>
                </a:cubicBezTo>
                <a:cubicBezTo>
                  <a:pt x="5017239" y="95304"/>
                  <a:pt x="4852609" y="96762"/>
                  <a:pt x="4688114" y="101600"/>
                </a:cubicBezTo>
                <a:cubicBezTo>
                  <a:pt x="4641878" y="113160"/>
                  <a:pt x="4605401" y="123258"/>
                  <a:pt x="4557486" y="130629"/>
                </a:cubicBezTo>
                <a:cubicBezTo>
                  <a:pt x="4182986" y="188243"/>
                  <a:pt x="3590877" y="156637"/>
                  <a:pt x="3367314" y="159658"/>
                </a:cubicBezTo>
                <a:lnTo>
                  <a:pt x="3280228" y="174172"/>
                </a:lnTo>
                <a:cubicBezTo>
                  <a:pt x="3255957" y="178585"/>
                  <a:pt x="3232040" y="184935"/>
                  <a:pt x="3207657" y="188686"/>
                </a:cubicBezTo>
                <a:cubicBezTo>
                  <a:pt x="3169105" y="194617"/>
                  <a:pt x="3130248" y="198362"/>
                  <a:pt x="3091543" y="203200"/>
                </a:cubicBezTo>
                <a:lnTo>
                  <a:pt x="2699657" y="188686"/>
                </a:lnTo>
                <a:cubicBezTo>
                  <a:pt x="2655914" y="186256"/>
                  <a:pt x="2612748" y="176993"/>
                  <a:pt x="2569028" y="174172"/>
                </a:cubicBezTo>
                <a:cubicBezTo>
                  <a:pt x="2462701" y="167312"/>
                  <a:pt x="2356152" y="164496"/>
                  <a:pt x="2249714" y="159658"/>
                </a:cubicBezTo>
                <a:cubicBezTo>
                  <a:pt x="2201333" y="154820"/>
                  <a:pt x="2152628" y="152536"/>
                  <a:pt x="2104571" y="145143"/>
                </a:cubicBezTo>
                <a:cubicBezTo>
                  <a:pt x="2089449" y="142817"/>
                  <a:pt x="2076030" y="133629"/>
                  <a:pt x="2061028" y="130629"/>
                </a:cubicBezTo>
                <a:cubicBezTo>
                  <a:pt x="2027482" y="123920"/>
                  <a:pt x="1993295" y="120953"/>
                  <a:pt x="1959428" y="116115"/>
                </a:cubicBezTo>
                <a:cubicBezTo>
                  <a:pt x="1843314" y="120953"/>
                  <a:pt x="1726793" y="119781"/>
                  <a:pt x="1611086" y="130629"/>
                </a:cubicBezTo>
                <a:cubicBezTo>
                  <a:pt x="1571364" y="134353"/>
                  <a:pt x="1534324" y="153099"/>
                  <a:pt x="1494971" y="159658"/>
                </a:cubicBezTo>
                <a:cubicBezTo>
                  <a:pt x="1238339" y="202429"/>
                  <a:pt x="1558473" y="148113"/>
                  <a:pt x="1335314" y="188686"/>
                </a:cubicBezTo>
                <a:cubicBezTo>
                  <a:pt x="1306360" y="193950"/>
                  <a:pt x="1277257" y="198362"/>
                  <a:pt x="1248228" y="203200"/>
                </a:cubicBezTo>
                <a:cubicBezTo>
                  <a:pt x="759633" y="185751"/>
                  <a:pt x="977381" y="188686"/>
                  <a:pt x="595086" y="188686"/>
                </a:cubicBezTo>
                <a:lnTo>
                  <a:pt x="0" y="1741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0F3924-FFC9-154E-9448-DA68FB1BA1CE}"/>
              </a:ext>
            </a:extLst>
          </p:cNvPr>
          <p:cNvSpPr/>
          <p:nvPr/>
        </p:nvSpPr>
        <p:spPr>
          <a:xfrm>
            <a:off x="9508100" y="2906996"/>
            <a:ext cx="340549" cy="173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D92C17-34BB-3441-A086-C08D68909E80}"/>
              </a:ext>
            </a:extLst>
          </p:cNvPr>
          <p:cNvSpPr/>
          <p:nvPr/>
        </p:nvSpPr>
        <p:spPr>
          <a:xfrm>
            <a:off x="6177539" y="2850786"/>
            <a:ext cx="65022" cy="173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808FB48-3854-5145-97A1-102789F59FE6}"/>
              </a:ext>
            </a:extLst>
          </p:cNvPr>
          <p:cNvSpPr/>
          <p:nvPr/>
        </p:nvSpPr>
        <p:spPr>
          <a:xfrm>
            <a:off x="7304090" y="4206494"/>
            <a:ext cx="1186245" cy="266140"/>
          </a:xfrm>
          <a:custGeom>
            <a:avLst/>
            <a:gdLst>
              <a:gd name="connsiteX0" fmla="*/ 2988947 w 2990257"/>
              <a:gd name="connsiteY0" fmla="*/ 0 h 691116"/>
              <a:gd name="connsiteX1" fmla="*/ 2988947 w 2990257"/>
              <a:gd name="connsiteY1" fmla="*/ 0 h 691116"/>
              <a:gd name="connsiteX2" fmla="*/ 2957049 w 2990257"/>
              <a:gd name="connsiteY2" fmla="*/ 85060 h 691116"/>
              <a:gd name="connsiteX3" fmla="*/ 2925152 w 2990257"/>
              <a:gd name="connsiteY3" fmla="*/ 106325 h 691116"/>
              <a:gd name="connsiteX4" fmla="*/ 2903887 w 2990257"/>
              <a:gd name="connsiteY4" fmla="*/ 170121 h 691116"/>
              <a:gd name="connsiteX5" fmla="*/ 2893254 w 2990257"/>
              <a:gd name="connsiteY5" fmla="*/ 202018 h 691116"/>
              <a:gd name="connsiteX6" fmla="*/ 2871989 w 2990257"/>
              <a:gd name="connsiteY6" fmla="*/ 223284 h 691116"/>
              <a:gd name="connsiteX7" fmla="*/ 2648705 w 2990257"/>
              <a:gd name="connsiteY7" fmla="*/ 255181 h 691116"/>
              <a:gd name="connsiteX8" fmla="*/ 2606175 w 2990257"/>
              <a:gd name="connsiteY8" fmla="*/ 265814 h 691116"/>
              <a:gd name="connsiteX9" fmla="*/ 2489217 w 2990257"/>
              <a:gd name="connsiteY9" fmla="*/ 287079 h 691116"/>
              <a:gd name="connsiteX10" fmla="*/ 2393524 w 2990257"/>
              <a:gd name="connsiteY10" fmla="*/ 318977 h 691116"/>
              <a:gd name="connsiteX11" fmla="*/ 2361626 w 2990257"/>
              <a:gd name="connsiteY11" fmla="*/ 329609 h 691116"/>
              <a:gd name="connsiteX12" fmla="*/ 2308463 w 2990257"/>
              <a:gd name="connsiteY12" fmla="*/ 340242 h 691116"/>
              <a:gd name="connsiteX13" fmla="*/ 2276566 w 2990257"/>
              <a:gd name="connsiteY13" fmla="*/ 350874 h 691116"/>
              <a:gd name="connsiteX14" fmla="*/ 2191505 w 2990257"/>
              <a:gd name="connsiteY14" fmla="*/ 361507 h 691116"/>
              <a:gd name="connsiteX15" fmla="*/ 2159608 w 2990257"/>
              <a:gd name="connsiteY15" fmla="*/ 382772 h 691116"/>
              <a:gd name="connsiteX16" fmla="*/ 2106445 w 2990257"/>
              <a:gd name="connsiteY16" fmla="*/ 425302 h 691116"/>
              <a:gd name="connsiteX17" fmla="*/ 2095812 w 2990257"/>
              <a:gd name="connsiteY17" fmla="*/ 457200 h 691116"/>
              <a:gd name="connsiteX18" fmla="*/ 2063915 w 2990257"/>
              <a:gd name="connsiteY18" fmla="*/ 467832 h 691116"/>
              <a:gd name="connsiteX19" fmla="*/ 2010752 w 2990257"/>
              <a:gd name="connsiteY19" fmla="*/ 499730 h 691116"/>
              <a:gd name="connsiteX20" fmla="*/ 1989487 w 2990257"/>
              <a:gd name="connsiteY20" fmla="*/ 531628 h 691116"/>
              <a:gd name="connsiteX21" fmla="*/ 1957589 w 2990257"/>
              <a:gd name="connsiteY21" fmla="*/ 542260 h 691116"/>
              <a:gd name="connsiteX22" fmla="*/ 1925691 w 2990257"/>
              <a:gd name="connsiteY22" fmla="*/ 563525 h 691116"/>
              <a:gd name="connsiteX23" fmla="*/ 1829998 w 2990257"/>
              <a:gd name="connsiteY23" fmla="*/ 595423 h 691116"/>
              <a:gd name="connsiteX24" fmla="*/ 1798101 w 2990257"/>
              <a:gd name="connsiteY24" fmla="*/ 606056 h 691116"/>
              <a:gd name="connsiteX25" fmla="*/ 1649245 w 2990257"/>
              <a:gd name="connsiteY25" fmla="*/ 627321 h 691116"/>
              <a:gd name="connsiteX26" fmla="*/ 1606715 w 2990257"/>
              <a:gd name="connsiteY26" fmla="*/ 637953 h 691116"/>
              <a:gd name="connsiteX27" fmla="*/ 1553552 w 2990257"/>
              <a:gd name="connsiteY27" fmla="*/ 648586 h 691116"/>
              <a:gd name="connsiteX28" fmla="*/ 1521654 w 2990257"/>
              <a:gd name="connsiteY28" fmla="*/ 659218 h 691116"/>
              <a:gd name="connsiteX29" fmla="*/ 1425961 w 2990257"/>
              <a:gd name="connsiteY29" fmla="*/ 680484 h 691116"/>
              <a:gd name="connsiteX30" fmla="*/ 1075087 w 2990257"/>
              <a:gd name="connsiteY30" fmla="*/ 691116 h 691116"/>
              <a:gd name="connsiteX31" fmla="*/ 883701 w 2990257"/>
              <a:gd name="connsiteY31" fmla="*/ 680484 h 691116"/>
              <a:gd name="connsiteX32" fmla="*/ 862435 w 2990257"/>
              <a:gd name="connsiteY32" fmla="*/ 659218 h 691116"/>
              <a:gd name="connsiteX33" fmla="*/ 798640 w 2990257"/>
              <a:gd name="connsiteY33" fmla="*/ 637953 h 691116"/>
              <a:gd name="connsiteX34" fmla="*/ 777375 w 2990257"/>
              <a:gd name="connsiteY34" fmla="*/ 606056 h 691116"/>
              <a:gd name="connsiteX35" fmla="*/ 745477 w 2990257"/>
              <a:gd name="connsiteY35" fmla="*/ 584791 h 691116"/>
              <a:gd name="connsiteX36" fmla="*/ 692315 w 2990257"/>
              <a:gd name="connsiteY36" fmla="*/ 489098 h 691116"/>
              <a:gd name="connsiteX37" fmla="*/ 649784 w 2990257"/>
              <a:gd name="connsiteY37" fmla="*/ 435935 h 691116"/>
              <a:gd name="connsiteX38" fmla="*/ 575356 w 2990257"/>
              <a:gd name="connsiteY38" fmla="*/ 350874 h 691116"/>
              <a:gd name="connsiteX39" fmla="*/ 522194 w 2990257"/>
              <a:gd name="connsiteY39" fmla="*/ 340242 h 691116"/>
              <a:gd name="connsiteX40" fmla="*/ 458398 w 2990257"/>
              <a:gd name="connsiteY40" fmla="*/ 318977 h 691116"/>
              <a:gd name="connsiteX41" fmla="*/ 426501 w 2990257"/>
              <a:gd name="connsiteY41" fmla="*/ 308344 h 691116"/>
              <a:gd name="connsiteX42" fmla="*/ 394603 w 2990257"/>
              <a:gd name="connsiteY42" fmla="*/ 287079 h 691116"/>
              <a:gd name="connsiteX43" fmla="*/ 383970 w 2990257"/>
              <a:gd name="connsiteY43" fmla="*/ 255181 h 691116"/>
              <a:gd name="connsiteX44" fmla="*/ 341440 w 2990257"/>
              <a:gd name="connsiteY44" fmla="*/ 202018 h 691116"/>
              <a:gd name="connsiteX45" fmla="*/ 277645 w 2990257"/>
              <a:gd name="connsiteY45" fmla="*/ 159488 h 691116"/>
              <a:gd name="connsiteX46" fmla="*/ 181952 w 2990257"/>
              <a:gd name="connsiteY46" fmla="*/ 138223 h 691116"/>
              <a:gd name="connsiteX47" fmla="*/ 118156 w 2990257"/>
              <a:gd name="connsiteY47" fmla="*/ 116958 h 691116"/>
              <a:gd name="connsiteX48" fmla="*/ 86259 w 2990257"/>
              <a:gd name="connsiteY48" fmla="*/ 106325 h 691116"/>
              <a:gd name="connsiteX49" fmla="*/ 54361 w 2990257"/>
              <a:gd name="connsiteY49" fmla="*/ 85060 h 691116"/>
              <a:gd name="connsiteX50" fmla="*/ 33096 w 2990257"/>
              <a:gd name="connsiteY50" fmla="*/ 53163 h 691116"/>
              <a:gd name="connsiteX51" fmla="*/ 1198 w 2990257"/>
              <a:gd name="connsiteY51" fmla="*/ 42530 h 691116"/>
              <a:gd name="connsiteX52" fmla="*/ 11831 w 2990257"/>
              <a:gd name="connsiteY52" fmla="*/ 53163 h 691116"/>
              <a:gd name="connsiteX53" fmla="*/ 128789 w 2990257"/>
              <a:gd name="connsiteY53" fmla="*/ 53163 h 691116"/>
              <a:gd name="connsiteX54" fmla="*/ 224482 w 2990257"/>
              <a:gd name="connsiteY54" fmla="*/ 42530 h 691116"/>
              <a:gd name="connsiteX55" fmla="*/ 330808 w 2990257"/>
              <a:gd name="connsiteY55" fmla="*/ 74428 h 691116"/>
              <a:gd name="connsiteX56" fmla="*/ 490296 w 2990257"/>
              <a:gd name="connsiteY56" fmla="*/ 127591 h 691116"/>
              <a:gd name="connsiteX57" fmla="*/ 554091 w 2990257"/>
              <a:gd name="connsiteY57" fmla="*/ 148856 h 691116"/>
              <a:gd name="connsiteX58" fmla="*/ 585989 w 2990257"/>
              <a:gd name="connsiteY58" fmla="*/ 170121 h 691116"/>
              <a:gd name="connsiteX59" fmla="*/ 649784 w 2990257"/>
              <a:gd name="connsiteY59" fmla="*/ 191386 h 691116"/>
              <a:gd name="connsiteX60" fmla="*/ 713580 w 2990257"/>
              <a:gd name="connsiteY60" fmla="*/ 223284 h 691116"/>
              <a:gd name="connsiteX61" fmla="*/ 777375 w 2990257"/>
              <a:gd name="connsiteY61" fmla="*/ 255181 h 691116"/>
              <a:gd name="connsiteX62" fmla="*/ 841170 w 2990257"/>
              <a:gd name="connsiteY62" fmla="*/ 308344 h 691116"/>
              <a:gd name="connsiteX63" fmla="*/ 904966 w 2990257"/>
              <a:gd name="connsiteY63" fmla="*/ 350874 h 691116"/>
              <a:gd name="connsiteX64" fmla="*/ 936863 w 2990257"/>
              <a:gd name="connsiteY64" fmla="*/ 372139 h 691116"/>
              <a:gd name="connsiteX65" fmla="*/ 1000659 w 2990257"/>
              <a:gd name="connsiteY65" fmla="*/ 404037 h 691116"/>
              <a:gd name="connsiteX66" fmla="*/ 1064454 w 2990257"/>
              <a:gd name="connsiteY66" fmla="*/ 425302 h 691116"/>
              <a:gd name="connsiteX67" fmla="*/ 1096352 w 2990257"/>
              <a:gd name="connsiteY67" fmla="*/ 435935 h 691116"/>
              <a:gd name="connsiteX68" fmla="*/ 1160147 w 2990257"/>
              <a:gd name="connsiteY68" fmla="*/ 457200 h 691116"/>
              <a:gd name="connsiteX69" fmla="*/ 1192045 w 2990257"/>
              <a:gd name="connsiteY69" fmla="*/ 467832 h 691116"/>
              <a:gd name="connsiteX70" fmla="*/ 1234575 w 2990257"/>
              <a:gd name="connsiteY70" fmla="*/ 478465 h 691116"/>
              <a:gd name="connsiteX71" fmla="*/ 1351533 w 2990257"/>
              <a:gd name="connsiteY71" fmla="*/ 499730 h 691116"/>
              <a:gd name="connsiteX72" fmla="*/ 1404696 w 2990257"/>
              <a:gd name="connsiteY72" fmla="*/ 489098 h 691116"/>
              <a:gd name="connsiteX73" fmla="*/ 1511021 w 2990257"/>
              <a:gd name="connsiteY73" fmla="*/ 457200 h 691116"/>
              <a:gd name="connsiteX74" fmla="*/ 1681142 w 2990257"/>
              <a:gd name="connsiteY74" fmla="*/ 446567 h 691116"/>
              <a:gd name="connsiteX75" fmla="*/ 1904426 w 2990257"/>
              <a:gd name="connsiteY75" fmla="*/ 372139 h 691116"/>
              <a:gd name="connsiteX76" fmla="*/ 1968221 w 2990257"/>
              <a:gd name="connsiteY76" fmla="*/ 350874 h 691116"/>
              <a:gd name="connsiteX77" fmla="*/ 2000119 w 2990257"/>
              <a:gd name="connsiteY77" fmla="*/ 340242 h 691116"/>
              <a:gd name="connsiteX78" fmla="*/ 2032017 w 2990257"/>
              <a:gd name="connsiteY78" fmla="*/ 308344 h 691116"/>
              <a:gd name="connsiteX79" fmla="*/ 2095812 w 2990257"/>
              <a:gd name="connsiteY79" fmla="*/ 265814 h 691116"/>
              <a:gd name="connsiteX80" fmla="*/ 2117077 w 2990257"/>
              <a:gd name="connsiteY80" fmla="*/ 233916 h 691116"/>
              <a:gd name="connsiteX81" fmla="*/ 2244668 w 2990257"/>
              <a:gd name="connsiteY81" fmla="*/ 170121 h 691116"/>
              <a:gd name="connsiteX82" fmla="*/ 2276566 w 2990257"/>
              <a:gd name="connsiteY82" fmla="*/ 159488 h 691116"/>
              <a:gd name="connsiteX83" fmla="*/ 2499849 w 2990257"/>
              <a:gd name="connsiteY83" fmla="*/ 138223 h 691116"/>
              <a:gd name="connsiteX84" fmla="*/ 2638073 w 2990257"/>
              <a:gd name="connsiteY84" fmla="*/ 127591 h 691116"/>
              <a:gd name="connsiteX85" fmla="*/ 2733766 w 2990257"/>
              <a:gd name="connsiteY85" fmla="*/ 95693 h 691116"/>
              <a:gd name="connsiteX86" fmla="*/ 2765663 w 2990257"/>
              <a:gd name="connsiteY86" fmla="*/ 85060 h 691116"/>
              <a:gd name="connsiteX87" fmla="*/ 2850724 w 2990257"/>
              <a:gd name="connsiteY87" fmla="*/ 63795 h 691116"/>
              <a:gd name="connsiteX88" fmla="*/ 2925152 w 2990257"/>
              <a:gd name="connsiteY88" fmla="*/ 42530 h 691116"/>
              <a:gd name="connsiteX89" fmla="*/ 2957049 w 2990257"/>
              <a:gd name="connsiteY89" fmla="*/ 21265 h 691116"/>
              <a:gd name="connsiteX90" fmla="*/ 2988947 w 2990257"/>
              <a:gd name="connsiteY90" fmla="*/ 10632 h 691116"/>
              <a:gd name="connsiteX91" fmla="*/ 2988947 w 2990257"/>
              <a:gd name="connsiteY91" fmla="*/ 0 h 69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90257" h="691116">
                <a:moveTo>
                  <a:pt x="2988947" y="0"/>
                </a:moveTo>
                <a:lnTo>
                  <a:pt x="2988947" y="0"/>
                </a:lnTo>
                <a:cubicBezTo>
                  <a:pt x="2978314" y="28353"/>
                  <a:pt x="2972629" y="59094"/>
                  <a:pt x="2957049" y="85060"/>
                </a:cubicBezTo>
                <a:cubicBezTo>
                  <a:pt x="2950474" y="96018"/>
                  <a:pt x="2931925" y="95489"/>
                  <a:pt x="2925152" y="106325"/>
                </a:cubicBezTo>
                <a:cubicBezTo>
                  <a:pt x="2913272" y="125333"/>
                  <a:pt x="2910976" y="148856"/>
                  <a:pt x="2903887" y="170121"/>
                </a:cubicBezTo>
                <a:cubicBezTo>
                  <a:pt x="2900343" y="180753"/>
                  <a:pt x="2901179" y="194093"/>
                  <a:pt x="2893254" y="202018"/>
                </a:cubicBezTo>
                <a:cubicBezTo>
                  <a:pt x="2886166" y="209107"/>
                  <a:pt x="2880955" y="218801"/>
                  <a:pt x="2871989" y="223284"/>
                </a:cubicBezTo>
                <a:cubicBezTo>
                  <a:pt x="2801626" y="258466"/>
                  <a:pt x="2726021" y="250027"/>
                  <a:pt x="2648705" y="255181"/>
                </a:cubicBezTo>
                <a:cubicBezTo>
                  <a:pt x="2634528" y="258725"/>
                  <a:pt x="2620552" y="263200"/>
                  <a:pt x="2606175" y="265814"/>
                </a:cubicBezTo>
                <a:cubicBezTo>
                  <a:pt x="2536459" y="278490"/>
                  <a:pt x="2544877" y="270381"/>
                  <a:pt x="2489217" y="287079"/>
                </a:cubicBezTo>
                <a:cubicBezTo>
                  <a:pt x="2489139" y="287103"/>
                  <a:pt x="2409512" y="313648"/>
                  <a:pt x="2393524" y="318977"/>
                </a:cubicBezTo>
                <a:cubicBezTo>
                  <a:pt x="2382891" y="322521"/>
                  <a:pt x="2372616" y="327411"/>
                  <a:pt x="2361626" y="329609"/>
                </a:cubicBezTo>
                <a:cubicBezTo>
                  <a:pt x="2343905" y="333153"/>
                  <a:pt x="2325995" y="335859"/>
                  <a:pt x="2308463" y="340242"/>
                </a:cubicBezTo>
                <a:cubicBezTo>
                  <a:pt x="2297590" y="342960"/>
                  <a:pt x="2287593" y="348869"/>
                  <a:pt x="2276566" y="350874"/>
                </a:cubicBezTo>
                <a:cubicBezTo>
                  <a:pt x="2248453" y="355986"/>
                  <a:pt x="2219859" y="357963"/>
                  <a:pt x="2191505" y="361507"/>
                </a:cubicBezTo>
                <a:cubicBezTo>
                  <a:pt x="2180873" y="368595"/>
                  <a:pt x="2169586" y="374789"/>
                  <a:pt x="2159608" y="382772"/>
                </a:cubicBezTo>
                <a:cubicBezTo>
                  <a:pt x="2083856" y="443373"/>
                  <a:pt x="2204619" y="359852"/>
                  <a:pt x="2106445" y="425302"/>
                </a:cubicBezTo>
                <a:cubicBezTo>
                  <a:pt x="2102901" y="435935"/>
                  <a:pt x="2103737" y="449275"/>
                  <a:pt x="2095812" y="457200"/>
                </a:cubicBezTo>
                <a:cubicBezTo>
                  <a:pt x="2087887" y="465125"/>
                  <a:pt x="2073525" y="462066"/>
                  <a:pt x="2063915" y="467832"/>
                </a:cubicBezTo>
                <a:cubicBezTo>
                  <a:pt x="1990941" y="511617"/>
                  <a:pt x="2101108" y="469612"/>
                  <a:pt x="2010752" y="499730"/>
                </a:cubicBezTo>
                <a:cubicBezTo>
                  <a:pt x="2003664" y="510363"/>
                  <a:pt x="1999466" y="523645"/>
                  <a:pt x="1989487" y="531628"/>
                </a:cubicBezTo>
                <a:cubicBezTo>
                  <a:pt x="1980735" y="538629"/>
                  <a:pt x="1967614" y="537248"/>
                  <a:pt x="1957589" y="542260"/>
                </a:cubicBezTo>
                <a:cubicBezTo>
                  <a:pt x="1946159" y="547975"/>
                  <a:pt x="1937368" y="558335"/>
                  <a:pt x="1925691" y="563525"/>
                </a:cubicBezTo>
                <a:cubicBezTo>
                  <a:pt x="1925661" y="563539"/>
                  <a:pt x="1845963" y="590101"/>
                  <a:pt x="1829998" y="595423"/>
                </a:cubicBezTo>
                <a:cubicBezTo>
                  <a:pt x="1819366" y="598967"/>
                  <a:pt x="1809222" y="604666"/>
                  <a:pt x="1798101" y="606056"/>
                </a:cubicBezTo>
                <a:cubicBezTo>
                  <a:pt x="1745814" y="612591"/>
                  <a:pt x="1700359" y="617098"/>
                  <a:pt x="1649245" y="627321"/>
                </a:cubicBezTo>
                <a:cubicBezTo>
                  <a:pt x="1634916" y="630187"/>
                  <a:pt x="1620980" y="634783"/>
                  <a:pt x="1606715" y="637953"/>
                </a:cubicBezTo>
                <a:cubicBezTo>
                  <a:pt x="1589073" y="641873"/>
                  <a:pt x="1571084" y="644203"/>
                  <a:pt x="1553552" y="648586"/>
                </a:cubicBezTo>
                <a:cubicBezTo>
                  <a:pt x="1542679" y="651304"/>
                  <a:pt x="1532431" y="656139"/>
                  <a:pt x="1521654" y="659218"/>
                </a:cubicBezTo>
                <a:cubicBezTo>
                  <a:pt x="1505298" y="663891"/>
                  <a:pt x="1439401" y="679777"/>
                  <a:pt x="1425961" y="680484"/>
                </a:cubicBezTo>
                <a:cubicBezTo>
                  <a:pt x="1309111" y="686634"/>
                  <a:pt x="1192045" y="687572"/>
                  <a:pt x="1075087" y="691116"/>
                </a:cubicBezTo>
                <a:cubicBezTo>
                  <a:pt x="1011292" y="687572"/>
                  <a:pt x="946888" y="689962"/>
                  <a:pt x="883701" y="680484"/>
                </a:cubicBezTo>
                <a:cubicBezTo>
                  <a:pt x="873787" y="678997"/>
                  <a:pt x="871402" y="663701"/>
                  <a:pt x="862435" y="659218"/>
                </a:cubicBezTo>
                <a:cubicBezTo>
                  <a:pt x="842386" y="649193"/>
                  <a:pt x="798640" y="637953"/>
                  <a:pt x="798640" y="637953"/>
                </a:cubicBezTo>
                <a:cubicBezTo>
                  <a:pt x="791552" y="627321"/>
                  <a:pt x="786411" y="615092"/>
                  <a:pt x="777375" y="606056"/>
                </a:cubicBezTo>
                <a:cubicBezTo>
                  <a:pt x="768339" y="597020"/>
                  <a:pt x="752250" y="595627"/>
                  <a:pt x="745477" y="584791"/>
                </a:cubicBezTo>
                <a:cubicBezTo>
                  <a:pt x="658743" y="446016"/>
                  <a:pt x="780790" y="577573"/>
                  <a:pt x="692315" y="489098"/>
                </a:cubicBezTo>
                <a:cubicBezTo>
                  <a:pt x="668369" y="417263"/>
                  <a:pt x="701579" y="495129"/>
                  <a:pt x="649784" y="435935"/>
                </a:cubicBezTo>
                <a:cubicBezTo>
                  <a:pt x="617473" y="399008"/>
                  <a:pt x="619866" y="367565"/>
                  <a:pt x="575356" y="350874"/>
                </a:cubicBezTo>
                <a:cubicBezTo>
                  <a:pt x="558435" y="344529"/>
                  <a:pt x="539629" y="344997"/>
                  <a:pt x="522194" y="340242"/>
                </a:cubicBezTo>
                <a:cubicBezTo>
                  <a:pt x="500568" y="334344"/>
                  <a:pt x="479663" y="326066"/>
                  <a:pt x="458398" y="318977"/>
                </a:cubicBezTo>
                <a:cubicBezTo>
                  <a:pt x="447766" y="315433"/>
                  <a:pt x="435826" y="314561"/>
                  <a:pt x="426501" y="308344"/>
                </a:cubicBezTo>
                <a:lnTo>
                  <a:pt x="394603" y="287079"/>
                </a:lnTo>
                <a:cubicBezTo>
                  <a:pt x="391059" y="276446"/>
                  <a:pt x="388982" y="265206"/>
                  <a:pt x="383970" y="255181"/>
                </a:cubicBezTo>
                <a:cubicBezTo>
                  <a:pt x="375601" y="238443"/>
                  <a:pt x="357261" y="213884"/>
                  <a:pt x="341440" y="202018"/>
                </a:cubicBezTo>
                <a:cubicBezTo>
                  <a:pt x="320994" y="186683"/>
                  <a:pt x="302706" y="164500"/>
                  <a:pt x="277645" y="159488"/>
                </a:cubicBezTo>
                <a:cubicBezTo>
                  <a:pt x="247280" y="153415"/>
                  <a:pt x="211993" y="147235"/>
                  <a:pt x="181952" y="138223"/>
                </a:cubicBezTo>
                <a:cubicBezTo>
                  <a:pt x="160482" y="131782"/>
                  <a:pt x="139421" y="124047"/>
                  <a:pt x="118156" y="116958"/>
                </a:cubicBezTo>
                <a:cubicBezTo>
                  <a:pt x="107524" y="113414"/>
                  <a:pt x="95584" y="112542"/>
                  <a:pt x="86259" y="106325"/>
                </a:cubicBezTo>
                <a:lnTo>
                  <a:pt x="54361" y="85060"/>
                </a:lnTo>
                <a:cubicBezTo>
                  <a:pt x="47273" y="74428"/>
                  <a:pt x="43074" y="61146"/>
                  <a:pt x="33096" y="53163"/>
                </a:cubicBezTo>
                <a:cubicBezTo>
                  <a:pt x="24344" y="46162"/>
                  <a:pt x="12406" y="42530"/>
                  <a:pt x="1198" y="42530"/>
                </a:cubicBezTo>
                <a:cubicBezTo>
                  <a:pt x="-3814" y="42530"/>
                  <a:pt x="8287" y="49619"/>
                  <a:pt x="11831" y="53163"/>
                </a:cubicBezTo>
                <a:lnTo>
                  <a:pt x="128789" y="53163"/>
                </a:lnTo>
                <a:cubicBezTo>
                  <a:pt x="160687" y="49619"/>
                  <a:pt x="192388" y="42530"/>
                  <a:pt x="224482" y="42530"/>
                </a:cubicBezTo>
                <a:cubicBezTo>
                  <a:pt x="240548" y="42530"/>
                  <a:pt x="327101" y="73192"/>
                  <a:pt x="330808" y="74428"/>
                </a:cubicBezTo>
                <a:lnTo>
                  <a:pt x="490296" y="127591"/>
                </a:lnTo>
                <a:cubicBezTo>
                  <a:pt x="490301" y="127593"/>
                  <a:pt x="554086" y="148852"/>
                  <a:pt x="554091" y="148856"/>
                </a:cubicBezTo>
                <a:cubicBezTo>
                  <a:pt x="564724" y="155944"/>
                  <a:pt x="574312" y="164931"/>
                  <a:pt x="585989" y="170121"/>
                </a:cubicBezTo>
                <a:cubicBezTo>
                  <a:pt x="606472" y="179225"/>
                  <a:pt x="631133" y="178952"/>
                  <a:pt x="649784" y="191386"/>
                </a:cubicBezTo>
                <a:cubicBezTo>
                  <a:pt x="741204" y="252331"/>
                  <a:pt x="625534" y="179260"/>
                  <a:pt x="713580" y="223284"/>
                </a:cubicBezTo>
                <a:cubicBezTo>
                  <a:pt x="796018" y="264504"/>
                  <a:pt x="697205" y="228459"/>
                  <a:pt x="777375" y="255181"/>
                </a:cubicBezTo>
                <a:cubicBezTo>
                  <a:pt x="891360" y="331170"/>
                  <a:pt x="718369" y="212832"/>
                  <a:pt x="841170" y="308344"/>
                </a:cubicBezTo>
                <a:cubicBezTo>
                  <a:pt x="861344" y="324035"/>
                  <a:pt x="883701" y="336697"/>
                  <a:pt x="904966" y="350874"/>
                </a:cubicBezTo>
                <a:cubicBezTo>
                  <a:pt x="915598" y="357962"/>
                  <a:pt x="924740" y="368098"/>
                  <a:pt x="936863" y="372139"/>
                </a:cubicBezTo>
                <a:cubicBezTo>
                  <a:pt x="1053201" y="410920"/>
                  <a:pt x="876982" y="349070"/>
                  <a:pt x="1000659" y="404037"/>
                </a:cubicBezTo>
                <a:cubicBezTo>
                  <a:pt x="1021142" y="413141"/>
                  <a:pt x="1043189" y="418214"/>
                  <a:pt x="1064454" y="425302"/>
                </a:cubicBezTo>
                <a:lnTo>
                  <a:pt x="1096352" y="435935"/>
                </a:lnTo>
                <a:lnTo>
                  <a:pt x="1160147" y="457200"/>
                </a:lnTo>
                <a:cubicBezTo>
                  <a:pt x="1170780" y="460744"/>
                  <a:pt x="1181172" y="465114"/>
                  <a:pt x="1192045" y="467832"/>
                </a:cubicBezTo>
                <a:cubicBezTo>
                  <a:pt x="1206222" y="471376"/>
                  <a:pt x="1220310" y="475295"/>
                  <a:pt x="1234575" y="478465"/>
                </a:cubicBezTo>
                <a:cubicBezTo>
                  <a:pt x="1279163" y="488374"/>
                  <a:pt x="1305358" y="492035"/>
                  <a:pt x="1351533" y="499730"/>
                </a:cubicBezTo>
                <a:cubicBezTo>
                  <a:pt x="1369254" y="496186"/>
                  <a:pt x="1387261" y="493853"/>
                  <a:pt x="1404696" y="489098"/>
                </a:cubicBezTo>
                <a:cubicBezTo>
                  <a:pt x="1423993" y="483835"/>
                  <a:pt x="1484791" y="459823"/>
                  <a:pt x="1511021" y="457200"/>
                </a:cubicBezTo>
                <a:cubicBezTo>
                  <a:pt x="1567557" y="451546"/>
                  <a:pt x="1624435" y="450111"/>
                  <a:pt x="1681142" y="446567"/>
                </a:cubicBezTo>
                <a:lnTo>
                  <a:pt x="1904426" y="372139"/>
                </a:lnTo>
                <a:lnTo>
                  <a:pt x="1968221" y="350874"/>
                </a:lnTo>
                <a:lnTo>
                  <a:pt x="2000119" y="340242"/>
                </a:lnTo>
                <a:cubicBezTo>
                  <a:pt x="2010752" y="329609"/>
                  <a:pt x="2020148" y="317576"/>
                  <a:pt x="2032017" y="308344"/>
                </a:cubicBezTo>
                <a:cubicBezTo>
                  <a:pt x="2052191" y="292653"/>
                  <a:pt x="2095812" y="265814"/>
                  <a:pt x="2095812" y="265814"/>
                </a:cubicBezTo>
                <a:cubicBezTo>
                  <a:pt x="2102900" y="255181"/>
                  <a:pt x="2107460" y="242331"/>
                  <a:pt x="2117077" y="233916"/>
                </a:cubicBezTo>
                <a:cubicBezTo>
                  <a:pt x="2167813" y="189522"/>
                  <a:pt x="2184439" y="190198"/>
                  <a:pt x="2244668" y="170121"/>
                </a:cubicBezTo>
                <a:cubicBezTo>
                  <a:pt x="2255301" y="166577"/>
                  <a:pt x="2265511" y="161330"/>
                  <a:pt x="2276566" y="159488"/>
                </a:cubicBezTo>
                <a:cubicBezTo>
                  <a:pt x="2396576" y="139487"/>
                  <a:pt x="2309806" y="151797"/>
                  <a:pt x="2499849" y="138223"/>
                </a:cubicBezTo>
                <a:lnTo>
                  <a:pt x="2638073" y="127591"/>
                </a:lnTo>
                <a:lnTo>
                  <a:pt x="2733766" y="95693"/>
                </a:lnTo>
                <a:cubicBezTo>
                  <a:pt x="2744398" y="92149"/>
                  <a:pt x="2754790" y="87778"/>
                  <a:pt x="2765663" y="85060"/>
                </a:cubicBezTo>
                <a:lnTo>
                  <a:pt x="2850724" y="63795"/>
                </a:lnTo>
                <a:cubicBezTo>
                  <a:pt x="2864355" y="60387"/>
                  <a:pt x="2909895" y="50159"/>
                  <a:pt x="2925152" y="42530"/>
                </a:cubicBezTo>
                <a:cubicBezTo>
                  <a:pt x="2936581" y="36815"/>
                  <a:pt x="2945620" y="26980"/>
                  <a:pt x="2957049" y="21265"/>
                </a:cubicBezTo>
                <a:cubicBezTo>
                  <a:pt x="2967074" y="16253"/>
                  <a:pt x="2979621" y="16849"/>
                  <a:pt x="2988947" y="10632"/>
                </a:cubicBezTo>
                <a:cubicBezTo>
                  <a:pt x="2991896" y="8666"/>
                  <a:pt x="2988947" y="1772"/>
                  <a:pt x="2988947" y="0"/>
                </a:cubicBezTo>
                <a:close/>
              </a:path>
            </a:pathLst>
          </a:cu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881C6991-A1C1-374B-95AE-6D78CFEA2C13}"/>
              </a:ext>
            </a:extLst>
          </p:cNvPr>
          <p:cNvSpPr txBox="1"/>
          <p:nvPr/>
        </p:nvSpPr>
        <p:spPr>
          <a:xfrm>
            <a:off x="4521618" y="2574423"/>
            <a:ext cx="1143262" cy="2400657"/>
          </a:xfrm>
          <a:prstGeom prst="rect">
            <a:avLst/>
          </a:prstGeom>
          <a:noFill/>
        </p:spPr>
        <p:txBody>
          <a:bodyPr wrap="none" rtlCol="0">
            <a:spAutoFit/>
          </a:bodyPr>
          <a:lstStyle/>
          <a:p>
            <a:r>
              <a:rPr lang="en-US" sz="15000" dirty="0"/>
              <a:t>≠</a:t>
            </a:r>
          </a:p>
        </p:txBody>
      </p:sp>
    </p:spTree>
    <p:extLst>
      <p:ext uri="{BB962C8B-B14F-4D97-AF65-F5344CB8AC3E}">
        <p14:creationId xmlns:p14="http://schemas.microsoft.com/office/powerpoint/2010/main" val="1470776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664C-BE9F-3640-9667-EE07E3E497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F614C2-B71C-0147-A42F-642AC0506680}"/>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94394FE8-5208-5646-8DF4-161BEC6E7FB5}"/>
              </a:ext>
            </a:extLst>
          </p:cNvPr>
          <p:cNvGrpSpPr/>
          <p:nvPr/>
        </p:nvGrpSpPr>
        <p:grpSpPr>
          <a:xfrm>
            <a:off x="218647" y="2386419"/>
            <a:ext cx="7648532" cy="3288471"/>
            <a:chOff x="1732494" y="1919719"/>
            <a:chExt cx="7648532" cy="3288471"/>
          </a:xfrm>
        </p:grpSpPr>
        <p:pic>
          <p:nvPicPr>
            <p:cNvPr id="5" name="Picture 4">
              <a:extLst>
                <a:ext uri="{FF2B5EF4-FFF2-40B4-BE49-F238E27FC236}">
                  <a16:creationId xmlns:a16="http://schemas.microsoft.com/office/drawing/2014/main" id="{1DFE8266-3B31-C443-8997-D7223FD37477}"/>
                </a:ext>
              </a:extLst>
            </p:cNvPr>
            <p:cNvPicPr>
              <a:picLocks noChangeAspect="1"/>
            </p:cNvPicPr>
            <p:nvPr/>
          </p:nvPicPr>
          <p:blipFill>
            <a:blip r:embed="rId2"/>
            <a:stretch>
              <a:fillRect/>
            </a:stretch>
          </p:blipFill>
          <p:spPr>
            <a:xfrm>
              <a:off x="1732494" y="1919719"/>
              <a:ext cx="7648532" cy="3018561"/>
            </a:xfrm>
            <a:prstGeom prst="rect">
              <a:avLst/>
            </a:prstGeom>
          </p:spPr>
        </p:pic>
        <p:sp>
          <p:nvSpPr>
            <p:cNvPr id="6" name="TextBox 5">
              <a:extLst>
                <a:ext uri="{FF2B5EF4-FFF2-40B4-BE49-F238E27FC236}">
                  <a16:creationId xmlns:a16="http://schemas.microsoft.com/office/drawing/2014/main" id="{1B1F4ADC-218F-E845-81EC-4EC6F0B7C007}"/>
                </a:ext>
              </a:extLst>
            </p:cNvPr>
            <p:cNvSpPr txBox="1"/>
            <p:nvPr/>
          </p:nvSpPr>
          <p:spPr>
            <a:xfrm>
              <a:off x="6514902" y="4838858"/>
              <a:ext cx="1897571" cy="369332"/>
            </a:xfrm>
            <a:prstGeom prst="rect">
              <a:avLst/>
            </a:prstGeom>
            <a:noFill/>
          </p:spPr>
          <p:txBody>
            <a:bodyPr wrap="none" rtlCol="0">
              <a:spAutoFit/>
            </a:bodyPr>
            <a:lstStyle/>
            <a:p>
              <a:r>
                <a:rPr lang="en-US" dirty="0"/>
                <a:t>Jenny et al. (2016)</a:t>
              </a:r>
            </a:p>
          </p:txBody>
        </p:sp>
      </p:grpSp>
    </p:spTree>
    <p:extLst>
      <p:ext uri="{BB962C8B-B14F-4D97-AF65-F5344CB8AC3E}">
        <p14:creationId xmlns:p14="http://schemas.microsoft.com/office/powerpoint/2010/main" val="2335235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0ED6-8D79-6943-8155-0BE4D45FC2D3}"/>
              </a:ext>
            </a:extLst>
          </p:cNvPr>
          <p:cNvSpPr>
            <a:spLocks noGrp="1"/>
          </p:cNvSpPr>
          <p:nvPr>
            <p:ph type="title"/>
          </p:nvPr>
        </p:nvSpPr>
        <p:spPr/>
        <p:txBody>
          <a:bodyPr>
            <a:normAutofit fontScale="90000"/>
          </a:bodyPr>
          <a:lstStyle/>
          <a:p>
            <a:r>
              <a:rPr lang="en-US" dirty="0"/>
              <a:t>Heterogeneous global changes have led to uncertainty about future oxygen dynamics</a:t>
            </a:r>
          </a:p>
        </p:txBody>
      </p:sp>
      <p:pic>
        <p:nvPicPr>
          <p:cNvPr id="5" name="Content Placeholder 4" descr="Chart, histogram&#10;&#10;Description automatically generated">
            <a:extLst>
              <a:ext uri="{FF2B5EF4-FFF2-40B4-BE49-F238E27FC236}">
                <a16:creationId xmlns:a16="http://schemas.microsoft.com/office/drawing/2014/main" id="{8CCAAF87-8A86-A643-A2F8-237AAB2F1E6F}"/>
              </a:ext>
            </a:extLst>
          </p:cNvPr>
          <p:cNvPicPr>
            <a:picLocks noGrp="1" noChangeAspect="1"/>
          </p:cNvPicPr>
          <p:nvPr>
            <p:ph idx="1"/>
          </p:nvPr>
        </p:nvPicPr>
        <p:blipFill>
          <a:blip r:embed="rId2"/>
          <a:stretch>
            <a:fillRect/>
          </a:stretch>
        </p:blipFill>
        <p:spPr>
          <a:xfrm>
            <a:off x="838200" y="1828800"/>
            <a:ext cx="5530426" cy="3505200"/>
          </a:xfrm>
        </p:spPr>
      </p:pic>
    </p:spTree>
    <p:extLst>
      <p:ext uri="{BB962C8B-B14F-4D97-AF65-F5344CB8AC3E}">
        <p14:creationId xmlns:p14="http://schemas.microsoft.com/office/powerpoint/2010/main" val="4157050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4775-3542-1241-94E1-CF938852D579}"/>
              </a:ext>
            </a:extLst>
          </p:cNvPr>
          <p:cNvSpPr>
            <a:spLocks noGrp="1"/>
          </p:cNvSpPr>
          <p:nvPr>
            <p:ph type="title"/>
          </p:nvPr>
        </p:nvSpPr>
        <p:spPr>
          <a:xfrm>
            <a:off x="838200" y="365125"/>
            <a:ext cx="9623811" cy="1325563"/>
          </a:xfrm>
        </p:spPr>
        <p:txBody>
          <a:bodyPr>
            <a:noAutofit/>
          </a:bodyPr>
          <a:lstStyle/>
          <a:p>
            <a:r>
              <a:rPr lang="en-US" sz="2800" dirty="0"/>
              <a:t>Lakes and reservoirs play an important role in both human well being and global ecological functioning</a:t>
            </a:r>
          </a:p>
        </p:txBody>
      </p:sp>
      <p:sp>
        <p:nvSpPr>
          <p:cNvPr id="3" name="Content Placeholder 2">
            <a:extLst>
              <a:ext uri="{FF2B5EF4-FFF2-40B4-BE49-F238E27FC236}">
                <a16:creationId xmlns:a16="http://schemas.microsoft.com/office/drawing/2014/main" id="{90AE55A3-F516-1D46-B54A-83B54584C163}"/>
              </a:ext>
            </a:extLst>
          </p:cNvPr>
          <p:cNvSpPr>
            <a:spLocks noGrp="1"/>
          </p:cNvSpPr>
          <p:nvPr>
            <p:ph idx="1"/>
          </p:nvPr>
        </p:nvSpPr>
        <p:spPr/>
        <p:txBody>
          <a:bodyPr>
            <a:normAutofit/>
          </a:bodyPr>
          <a:lstStyle/>
          <a:p>
            <a:r>
              <a:rPr lang="en-US" sz="2400" dirty="0"/>
              <a:t>75% of human water use comes from rivers, lakes, and reservoirs</a:t>
            </a:r>
          </a:p>
          <a:p>
            <a:r>
              <a:rPr lang="en-US" sz="2400" dirty="0"/>
              <a:t>Reservoirs alone bury more carbon than ocean sediments each year (Dean and Gorham 1998; Knoll et al. 2013)</a:t>
            </a:r>
          </a:p>
          <a:p>
            <a:endParaRPr lang="en-US" sz="2400" dirty="0"/>
          </a:p>
          <a:p>
            <a:endParaRPr lang="en-US" sz="2400" dirty="0"/>
          </a:p>
        </p:txBody>
      </p:sp>
      <p:pic>
        <p:nvPicPr>
          <p:cNvPr id="72" name="Picture 71">
            <a:extLst>
              <a:ext uri="{FF2B5EF4-FFF2-40B4-BE49-F238E27FC236}">
                <a16:creationId xmlns:a16="http://schemas.microsoft.com/office/drawing/2014/main" id="{3EEE7CBA-CF75-CA42-BE0F-66D76182341C}"/>
              </a:ext>
            </a:extLst>
          </p:cNvPr>
          <p:cNvPicPr>
            <a:picLocks noChangeAspect="1"/>
          </p:cNvPicPr>
          <p:nvPr/>
        </p:nvPicPr>
        <p:blipFill>
          <a:blip r:embed="rId4"/>
          <a:stretch>
            <a:fillRect/>
          </a:stretch>
        </p:blipFill>
        <p:spPr>
          <a:xfrm>
            <a:off x="4779493" y="4631590"/>
            <a:ext cx="2382534" cy="1362673"/>
          </a:xfrm>
          <a:prstGeom prst="rect">
            <a:avLst/>
          </a:prstGeom>
          <a:ln w="3175">
            <a:solidFill>
              <a:schemeClr val="bg1"/>
            </a:solidFill>
          </a:ln>
        </p:spPr>
      </p:pic>
      <p:pic>
        <p:nvPicPr>
          <p:cNvPr id="73" name="Picture 72">
            <a:extLst>
              <a:ext uri="{FF2B5EF4-FFF2-40B4-BE49-F238E27FC236}">
                <a16:creationId xmlns:a16="http://schemas.microsoft.com/office/drawing/2014/main" id="{827996DD-227D-4244-82BD-BA258D23BDE0}"/>
              </a:ext>
            </a:extLst>
          </p:cNvPr>
          <p:cNvPicPr>
            <a:picLocks noChangeAspect="1"/>
          </p:cNvPicPr>
          <p:nvPr/>
        </p:nvPicPr>
        <p:blipFill rotWithShape="1">
          <a:blip r:embed="rId5"/>
          <a:srcRect l="-120" t="27709" r="512" b="30150"/>
          <a:stretch/>
        </p:blipFill>
        <p:spPr>
          <a:xfrm>
            <a:off x="8079477" y="4588880"/>
            <a:ext cx="2382534" cy="1343931"/>
          </a:xfrm>
          <a:prstGeom prst="rect">
            <a:avLst/>
          </a:prstGeom>
          <a:ln w="3175">
            <a:solidFill>
              <a:schemeClr val="bg1"/>
            </a:solidFill>
          </a:ln>
        </p:spPr>
      </p:pic>
      <p:grpSp>
        <p:nvGrpSpPr>
          <p:cNvPr id="74" name="Group 73">
            <a:extLst>
              <a:ext uri="{FF2B5EF4-FFF2-40B4-BE49-F238E27FC236}">
                <a16:creationId xmlns:a16="http://schemas.microsoft.com/office/drawing/2014/main" id="{C1ED951F-C768-E648-978A-01C77FCD63D5}"/>
              </a:ext>
            </a:extLst>
          </p:cNvPr>
          <p:cNvGrpSpPr/>
          <p:nvPr/>
        </p:nvGrpSpPr>
        <p:grpSpPr>
          <a:xfrm>
            <a:off x="1529674" y="4592637"/>
            <a:ext cx="2383510" cy="1440581"/>
            <a:chOff x="8720183" y="1821146"/>
            <a:chExt cx="2383510" cy="1440581"/>
          </a:xfrm>
        </p:grpSpPr>
        <p:grpSp>
          <p:nvGrpSpPr>
            <p:cNvPr id="75" name="Group 74">
              <a:extLst>
                <a:ext uri="{FF2B5EF4-FFF2-40B4-BE49-F238E27FC236}">
                  <a16:creationId xmlns:a16="http://schemas.microsoft.com/office/drawing/2014/main" id="{791839E5-6C28-6842-A723-696728F7985F}"/>
                </a:ext>
              </a:extLst>
            </p:cNvPr>
            <p:cNvGrpSpPr/>
            <p:nvPr/>
          </p:nvGrpSpPr>
          <p:grpSpPr>
            <a:xfrm>
              <a:off x="8720183" y="1821146"/>
              <a:ext cx="2383510" cy="1440581"/>
              <a:chOff x="6160364" y="2038544"/>
              <a:chExt cx="3782296" cy="2286000"/>
            </a:xfrm>
          </p:grpSpPr>
          <p:sp>
            <p:nvSpPr>
              <p:cNvPr id="78" name="Rectangle 77">
                <a:extLst>
                  <a:ext uri="{FF2B5EF4-FFF2-40B4-BE49-F238E27FC236}">
                    <a16:creationId xmlns:a16="http://schemas.microsoft.com/office/drawing/2014/main" id="{47CC2F82-2CCD-5149-B990-653252286C85}"/>
                  </a:ext>
                </a:extLst>
              </p:cNvPr>
              <p:cNvSpPr/>
              <p:nvPr/>
            </p:nvSpPr>
            <p:spPr>
              <a:xfrm>
                <a:off x="6161913" y="2038544"/>
                <a:ext cx="3780747" cy="2126669"/>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 descr="Methane- Electronic Fluorocarbons Gas Products">
                <a:extLst>
                  <a:ext uri="{FF2B5EF4-FFF2-40B4-BE49-F238E27FC236}">
                    <a16:creationId xmlns:a16="http://schemas.microsoft.com/office/drawing/2014/main" id="{6D884477-A73F-324F-BA6C-85478F73B81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6667" y1="10000" x2="46667" y2="10000"/>
                          </a14:backgroundRemoval>
                        </a14:imgEffect>
                      </a14:imgLayer>
                    </a14:imgProps>
                  </a:ext>
                  <a:ext uri="{28A0092B-C50C-407E-A947-70E740481C1C}">
                    <a14:useLocalDpi xmlns:a14="http://schemas.microsoft.com/office/drawing/2010/main" val="0"/>
                  </a:ext>
                </a:extLst>
              </a:blip>
              <a:srcRect/>
              <a:stretch>
                <a:fillRect/>
              </a:stretch>
            </p:blipFill>
            <p:spPr bwMode="auto">
              <a:xfrm>
                <a:off x="6160364" y="2038544"/>
                <a:ext cx="2286000" cy="2286000"/>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2">
              <a:extLst>
                <a:ext uri="{FF2B5EF4-FFF2-40B4-BE49-F238E27FC236}">
                  <a16:creationId xmlns:a16="http://schemas.microsoft.com/office/drawing/2014/main" id="{33535476-8C7F-3244-A4CC-1D80DFDF62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82424" y="2329366"/>
              <a:ext cx="1170128" cy="831954"/>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EBC9443E-88D4-3D4A-AB41-973BB8552242}"/>
                </a:ext>
              </a:extLst>
            </p:cNvPr>
            <p:cNvSpPr txBox="1"/>
            <p:nvPr/>
          </p:nvSpPr>
          <p:spPr>
            <a:xfrm>
              <a:off x="10276570" y="2622232"/>
              <a:ext cx="381836" cy="246221"/>
            </a:xfrm>
            <a:prstGeom prst="rect">
              <a:avLst/>
            </a:prstGeom>
            <a:noFill/>
          </p:spPr>
          <p:txBody>
            <a:bodyPr wrap="none" rtlCol="0">
              <a:spAutoFit/>
            </a:bodyPr>
            <a:lstStyle/>
            <a:p>
              <a:r>
                <a:rPr lang="en-US" sz="1000" dirty="0">
                  <a:solidFill>
                    <a:schemeClr val="bg1">
                      <a:lumMod val="75000"/>
                    </a:schemeClr>
                  </a:solidFill>
                </a:rPr>
                <a:t>CO</a:t>
              </a:r>
              <a:r>
                <a:rPr lang="en-US" sz="1000" baseline="-25000" dirty="0">
                  <a:solidFill>
                    <a:schemeClr val="bg1">
                      <a:lumMod val="75000"/>
                    </a:schemeClr>
                  </a:solidFill>
                </a:rPr>
                <a:t>2</a:t>
              </a:r>
              <a:endParaRPr lang="en-US" sz="1000" dirty="0">
                <a:solidFill>
                  <a:schemeClr val="bg1">
                    <a:lumMod val="75000"/>
                  </a:schemeClr>
                </a:solidFill>
              </a:endParaRPr>
            </a:p>
          </p:txBody>
        </p:sp>
      </p:grpSp>
      <p:sp>
        <p:nvSpPr>
          <p:cNvPr id="4" name="TextBox 3">
            <a:extLst>
              <a:ext uri="{FF2B5EF4-FFF2-40B4-BE49-F238E27FC236}">
                <a16:creationId xmlns:a16="http://schemas.microsoft.com/office/drawing/2014/main" id="{C365EF46-9D26-E345-9238-5DDF06DF186A}"/>
              </a:ext>
            </a:extLst>
          </p:cNvPr>
          <p:cNvSpPr txBox="1"/>
          <p:nvPr/>
        </p:nvSpPr>
        <p:spPr>
          <a:xfrm>
            <a:off x="838200" y="3224006"/>
            <a:ext cx="10515601" cy="954107"/>
          </a:xfrm>
          <a:prstGeom prst="rect">
            <a:avLst/>
          </a:prstGeom>
          <a:noFill/>
        </p:spPr>
        <p:txBody>
          <a:bodyPr wrap="square" rtlCol="0">
            <a:spAutoFit/>
          </a:bodyPr>
          <a:lstStyle/>
          <a:p>
            <a:r>
              <a:rPr lang="en-US" sz="2800" dirty="0">
                <a:latin typeface="Century Gothic" panose="020B0502020202020204" pitchFamily="34" charset="0"/>
                <a:ea typeface="+mj-ea"/>
                <a:cs typeface="+mj-cs"/>
              </a:rPr>
              <a:t>The extent to which reservoirs perform either of these functions depends on oxygen demand</a:t>
            </a:r>
          </a:p>
        </p:txBody>
      </p:sp>
    </p:spTree>
    <p:custDataLst>
      <p:tags r:id="rId1"/>
    </p:custDataLst>
    <p:extLst>
      <p:ext uri="{BB962C8B-B14F-4D97-AF65-F5344CB8AC3E}">
        <p14:creationId xmlns:p14="http://schemas.microsoft.com/office/powerpoint/2010/main" val="3395670390"/>
      </p:ext>
    </p:extLst>
  </p:cSld>
  <p:clrMapOvr>
    <a:masterClrMapping/>
  </p:clrMapOvr>
  <mc:AlternateContent xmlns:mc="http://schemas.openxmlformats.org/markup-compatibility/2006" xmlns:p14="http://schemas.microsoft.com/office/powerpoint/2010/main">
    <mc:Choice Requires="p14">
      <p:transition spd="slow" p14:dur="2000" advTm="72631"/>
    </mc:Choice>
    <mc:Fallback xmlns="">
      <p:transition spd="slow" advTm="72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B8BA-23CB-BE4F-B969-A99E871972CD}"/>
              </a:ext>
            </a:extLst>
          </p:cNvPr>
          <p:cNvSpPr>
            <a:spLocks noGrp="1"/>
          </p:cNvSpPr>
          <p:nvPr>
            <p:ph type="title"/>
          </p:nvPr>
        </p:nvSpPr>
        <p:spPr/>
        <p:txBody>
          <a:bodyPr>
            <a:normAutofit fontScale="90000"/>
          </a:bodyPr>
          <a:lstStyle/>
          <a:p>
            <a:r>
              <a:rPr lang="en-US" dirty="0"/>
              <a:t>Changes in climate and land use are driving heterogeneous trends in oxygen demand</a:t>
            </a:r>
          </a:p>
        </p:txBody>
      </p:sp>
      <p:sp>
        <p:nvSpPr>
          <p:cNvPr id="19" name="Down Arrow 18">
            <a:extLst>
              <a:ext uri="{FF2B5EF4-FFF2-40B4-BE49-F238E27FC236}">
                <a16:creationId xmlns:a16="http://schemas.microsoft.com/office/drawing/2014/main" id="{731DECE5-0C35-8A4A-87A4-184C72D938EF}"/>
              </a:ext>
            </a:extLst>
          </p:cNvPr>
          <p:cNvSpPr/>
          <p:nvPr/>
        </p:nvSpPr>
        <p:spPr>
          <a:xfrm rot="10800000">
            <a:off x="3048267" y="4593222"/>
            <a:ext cx="648182" cy="1001842"/>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F28014D2-6A0B-7040-95EE-3911116218C4}"/>
              </a:ext>
            </a:extLst>
          </p:cNvPr>
          <p:cNvSpPr/>
          <p:nvPr/>
        </p:nvSpPr>
        <p:spPr>
          <a:xfrm rot="10800000">
            <a:off x="3048265" y="5779967"/>
            <a:ext cx="648182" cy="1001841"/>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Water">
            <a:extLst>
              <a:ext uri="{FF2B5EF4-FFF2-40B4-BE49-F238E27FC236}">
                <a16:creationId xmlns:a16="http://schemas.microsoft.com/office/drawing/2014/main" id="{41A6474F-0D12-5243-8DC9-90664CF074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20969" y="1871173"/>
            <a:ext cx="1638617" cy="1638617"/>
          </a:xfrm>
          <a:prstGeom prst="rect">
            <a:avLst/>
          </a:prstGeom>
        </p:spPr>
      </p:pic>
      <p:sp>
        <p:nvSpPr>
          <p:cNvPr id="22" name="TextBox 21">
            <a:extLst>
              <a:ext uri="{FF2B5EF4-FFF2-40B4-BE49-F238E27FC236}">
                <a16:creationId xmlns:a16="http://schemas.microsoft.com/office/drawing/2014/main" id="{2FE5174C-647E-D24C-85B9-1AF54E5FADEC}"/>
              </a:ext>
            </a:extLst>
          </p:cNvPr>
          <p:cNvSpPr txBox="1"/>
          <p:nvPr/>
        </p:nvSpPr>
        <p:spPr>
          <a:xfrm>
            <a:off x="7975299" y="2486627"/>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pic>
        <p:nvPicPr>
          <p:cNvPr id="25" name="Graphic 24" descr="Cloud With Lightning And Rain">
            <a:extLst>
              <a:ext uri="{FF2B5EF4-FFF2-40B4-BE49-F238E27FC236}">
                <a16:creationId xmlns:a16="http://schemas.microsoft.com/office/drawing/2014/main" id="{E3D8440E-C729-D34E-994F-7C18E4E80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6766" y="4654589"/>
            <a:ext cx="1001841" cy="1001841"/>
          </a:xfrm>
          <a:prstGeom prst="rect">
            <a:avLst/>
          </a:prstGeom>
        </p:spPr>
      </p:pic>
      <p:pic>
        <p:nvPicPr>
          <p:cNvPr id="26" name="Graphic 25" descr="Thermometer">
            <a:extLst>
              <a:ext uri="{FF2B5EF4-FFF2-40B4-BE49-F238E27FC236}">
                <a16:creationId xmlns:a16="http://schemas.microsoft.com/office/drawing/2014/main" id="{A5A48B85-2B63-BB4C-B528-66540B91B7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2546" y="3410838"/>
            <a:ext cx="959125" cy="959125"/>
          </a:xfrm>
          <a:prstGeom prst="rect">
            <a:avLst/>
          </a:prstGeom>
        </p:spPr>
      </p:pic>
      <p:pic>
        <p:nvPicPr>
          <p:cNvPr id="31" name="Picture 30">
            <a:extLst>
              <a:ext uri="{FF2B5EF4-FFF2-40B4-BE49-F238E27FC236}">
                <a16:creationId xmlns:a16="http://schemas.microsoft.com/office/drawing/2014/main" id="{95B6BBFE-2C34-424E-BA52-2F001E70D92C}"/>
              </a:ext>
            </a:extLst>
          </p:cNvPr>
          <p:cNvPicPr>
            <a:picLocks noChangeAspect="1"/>
          </p:cNvPicPr>
          <p:nvPr/>
        </p:nvPicPr>
        <p:blipFill>
          <a:blip r:embed="rId8"/>
          <a:stretch>
            <a:fillRect/>
          </a:stretch>
        </p:blipFill>
        <p:spPr>
          <a:xfrm>
            <a:off x="1698383" y="5746118"/>
            <a:ext cx="1001841" cy="1111882"/>
          </a:xfrm>
          <a:prstGeom prst="rect">
            <a:avLst/>
          </a:prstGeom>
        </p:spPr>
      </p:pic>
      <p:pic>
        <p:nvPicPr>
          <p:cNvPr id="32" name="Graphic 31" descr="Thermometer">
            <a:extLst>
              <a:ext uri="{FF2B5EF4-FFF2-40B4-BE49-F238E27FC236}">
                <a16:creationId xmlns:a16="http://schemas.microsoft.com/office/drawing/2014/main" id="{05274D49-6A59-F44E-8B1C-6DB6475AF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8209" y="2370987"/>
            <a:ext cx="959125" cy="959125"/>
          </a:xfrm>
          <a:prstGeom prst="rect">
            <a:avLst/>
          </a:prstGeom>
        </p:spPr>
      </p:pic>
      <p:pic>
        <p:nvPicPr>
          <p:cNvPr id="36" name="Graphic 35" descr="Seaweed">
            <a:extLst>
              <a:ext uri="{FF2B5EF4-FFF2-40B4-BE49-F238E27FC236}">
                <a16:creationId xmlns:a16="http://schemas.microsoft.com/office/drawing/2014/main" id="{85D2431C-1D87-5148-B426-C3891BB2AE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9066" y="3617282"/>
            <a:ext cx="914400" cy="914400"/>
          </a:xfrm>
          <a:prstGeom prst="rect">
            <a:avLst/>
          </a:prstGeom>
        </p:spPr>
      </p:pic>
      <p:pic>
        <p:nvPicPr>
          <p:cNvPr id="38" name="Graphic 37" descr="Sunset scene">
            <a:extLst>
              <a:ext uri="{FF2B5EF4-FFF2-40B4-BE49-F238E27FC236}">
                <a16:creationId xmlns:a16="http://schemas.microsoft.com/office/drawing/2014/main" id="{86B5E6FA-0445-624F-8151-D0DE58577D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28578" y="1809703"/>
            <a:ext cx="914400" cy="914400"/>
          </a:xfrm>
          <a:prstGeom prst="rect">
            <a:avLst/>
          </a:prstGeom>
        </p:spPr>
      </p:pic>
      <p:sp>
        <p:nvSpPr>
          <p:cNvPr id="39" name="Down Arrow 38">
            <a:extLst>
              <a:ext uri="{FF2B5EF4-FFF2-40B4-BE49-F238E27FC236}">
                <a16:creationId xmlns:a16="http://schemas.microsoft.com/office/drawing/2014/main" id="{6C623609-1FA9-FA44-92EB-753F1E3D5F15}"/>
              </a:ext>
            </a:extLst>
          </p:cNvPr>
          <p:cNvSpPr/>
          <p:nvPr/>
        </p:nvSpPr>
        <p:spPr>
          <a:xfrm rot="10800000">
            <a:off x="8860872" y="1940336"/>
            <a:ext cx="895397" cy="132556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Water">
            <a:extLst>
              <a:ext uri="{FF2B5EF4-FFF2-40B4-BE49-F238E27FC236}">
                <a16:creationId xmlns:a16="http://schemas.microsoft.com/office/drawing/2014/main" id="{AF1BF544-1F2D-844C-8AC0-1A8692414B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5477" y="5116712"/>
            <a:ext cx="1638617" cy="1638617"/>
          </a:xfrm>
          <a:prstGeom prst="rect">
            <a:avLst/>
          </a:prstGeom>
        </p:spPr>
      </p:pic>
      <p:sp>
        <p:nvSpPr>
          <p:cNvPr id="41" name="TextBox 40">
            <a:extLst>
              <a:ext uri="{FF2B5EF4-FFF2-40B4-BE49-F238E27FC236}">
                <a16:creationId xmlns:a16="http://schemas.microsoft.com/office/drawing/2014/main" id="{760EA26F-0FFC-0C46-999B-C46F88E5B9A1}"/>
              </a:ext>
            </a:extLst>
          </p:cNvPr>
          <p:cNvSpPr txBox="1"/>
          <p:nvPr/>
        </p:nvSpPr>
        <p:spPr>
          <a:xfrm>
            <a:off x="7909807" y="5732166"/>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sp>
        <p:nvSpPr>
          <p:cNvPr id="42" name="Down Arrow 41">
            <a:extLst>
              <a:ext uri="{FF2B5EF4-FFF2-40B4-BE49-F238E27FC236}">
                <a16:creationId xmlns:a16="http://schemas.microsoft.com/office/drawing/2014/main" id="{79E08E8C-870E-844D-B6F5-75A006971B61}"/>
              </a:ext>
            </a:extLst>
          </p:cNvPr>
          <p:cNvSpPr/>
          <p:nvPr/>
        </p:nvSpPr>
        <p:spPr>
          <a:xfrm>
            <a:off x="8860872" y="5315811"/>
            <a:ext cx="895397" cy="132556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Water">
            <a:extLst>
              <a:ext uri="{FF2B5EF4-FFF2-40B4-BE49-F238E27FC236}">
                <a16:creationId xmlns:a16="http://schemas.microsoft.com/office/drawing/2014/main" id="{A57D7370-3084-B246-989D-BFE6E8C726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5477" y="3461186"/>
            <a:ext cx="1638617" cy="1638617"/>
          </a:xfrm>
          <a:prstGeom prst="rect">
            <a:avLst/>
          </a:prstGeom>
        </p:spPr>
      </p:pic>
      <p:sp>
        <p:nvSpPr>
          <p:cNvPr id="24" name="TextBox 23">
            <a:extLst>
              <a:ext uri="{FF2B5EF4-FFF2-40B4-BE49-F238E27FC236}">
                <a16:creationId xmlns:a16="http://schemas.microsoft.com/office/drawing/2014/main" id="{28855F47-3432-7841-A32A-BD1BB4EFE2DE}"/>
              </a:ext>
            </a:extLst>
          </p:cNvPr>
          <p:cNvSpPr txBox="1"/>
          <p:nvPr/>
        </p:nvSpPr>
        <p:spPr>
          <a:xfrm>
            <a:off x="7909807" y="4076640"/>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sp>
        <p:nvSpPr>
          <p:cNvPr id="27" name="Down Arrow 26">
            <a:extLst>
              <a:ext uri="{FF2B5EF4-FFF2-40B4-BE49-F238E27FC236}">
                <a16:creationId xmlns:a16="http://schemas.microsoft.com/office/drawing/2014/main" id="{B6ADE513-DB3A-AA45-A428-565F3CC56D01}"/>
              </a:ext>
            </a:extLst>
          </p:cNvPr>
          <p:cNvSpPr/>
          <p:nvPr/>
        </p:nvSpPr>
        <p:spPr>
          <a:xfrm>
            <a:off x="8860872" y="4010383"/>
            <a:ext cx="895397" cy="64633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3DC0654-3542-0B41-A823-9A1578F310D3}"/>
              </a:ext>
            </a:extLst>
          </p:cNvPr>
          <p:cNvCxnSpPr>
            <a:cxnSpLocks/>
          </p:cNvCxnSpPr>
          <p:nvPr/>
        </p:nvCxnSpPr>
        <p:spPr>
          <a:xfrm>
            <a:off x="3812583" y="2836190"/>
            <a:ext cx="3615102" cy="2739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FE1E254-ED60-124F-89E8-11E919999BB2}"/>
              </a:ext>
            </a:extLst>
          </p:cNvPr>
          <p:cNvCxnSpPr>
            <a:cxnSpLocks/>
            <a:endCxn id="23" idx="1"/>
          </p:cNvCxnSpPr>
          <p:nvPr/>
        </p:nvCxnSpPr>
        <p:spPr>
          <a:xfrm>
            <a:off x="3852604" y="4076640"/>
            <a:ext cx="3602873" cy="203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F9698CA-7BCB-C84F-BAF9-A88BBC0FA84E}"/>
              </a:ext>
            </a:extLst>
          </p:cNvPr>
          <p:cNvCxnSpPr>
            <a:cxnSpLocks/>
            <a:endCxn id="21" idx="1"/>
          </p:cNvCxnSpPr>
          <p:nvPr/>
        </p:nvCxnSpPr>
        <p:spPr>
          <a:xfrm flipV="1">
            <a:off x="3787112" y="2690482"/>
            <a:ext cx="3733857" cy="2622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ADFB4E3C-DA8C-2749-B73C-41A73BF13F2F}"/>
              </a:ext>
            </a:extLst>
          </p:cNvPr>
          <p:cNvCxnSpPr>
            <a:cxnSpLocks/>
          </p:cNvCxnSpPr>
          <p:nvPr/>
        </p:nvCxnSpPr>
        <p:spPr>
          <a:xfrm flipV="1">
            <a:off x="3787112" y="5936021"/>
            <a:ext cx="3668365" cy="366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4EC71C68-1602-404B-A7B6-5E6C02DFFDF2}"/>
              </a:ext>
            </a:extLst>
          </p:cNvPr>
          <p:cNvCxnSpPr/>
          <p:nvPr/>
        </p:nvCxnSpPr>
        <p:spPr>
          <a:xfrm flipV="1">
            <a:off x="3045646" y="2123268"/>
            <a:ext cx="0" cy="1009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A92FF02-60D3-A145-A162-D18B03C32ABA}"/>
              </a:ext>
            </a:extLst>
          </p:cNvPr>
          <p:cNvCxnSpPr>
            <a:cxnSpLocks/>
          </p:cNvCxnSpPr>
          <p:nvPr/>
        </p:nvCxnSpPr>
        <p:spPr>
          <a:xfrm flipV="1">
            <a:off x="3167050" y="1940336"/>
            <a:ext cx="0" cy="1192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535AB6-9AFB-B745-9FE4-D9248DBFE9A3}"/>
              </a:ext>
            </a:extLst>
          </p:cNvPr>
          <p:cNvCxnSpPr/>
          <p:nvPr/>
        </p:nvCxnSpPr>
        <p:spPr>
          <a:xfrm flipV="1">
            <a:off x="3334947" y="2320422"/>
            <a:ext cx="0" cy="1009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B16086-E919-DE4F-B1A0-0D6F9B63359B}"/>
              </a:ext>
            </a:extLst>
          </p:cNvPr>
          <p:cNvCxnSpPr>
            <a:cxnSpLocks/>
          </p:cNvCxnSpPr>
          <p:nvPr/>
        </p:nvCxnSpPr>
        <p:spPr>
          <a:xfrm flipV="1">
            <a:off x="3394360" y="2320422"/>
            <a:ext cx="0" cy="671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41D653-D4C0-5346-8158-2A936AA789A5}"/>
              </a:ext>
            </a:extLst>
          </p:cNvPr>
          <p:cNvCxnSpPr/>
          <p:nvPr/>
        </p:nvCxnSpPr>
        <p:spPr>
          <a:xfrm flipV="1">
            <a:off x="3231921" y="2026590"/>
            <a:ext cx="0" cy="1009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1E0A285-0BA2-9442-B3A2-F43A82590B20}"/>
              </a:ext>
            </a:extLst>
          </p:cNvPr>
          <p:cNvCxnSpPr>
            <a:cxnSpLocks/>
          </p:cNvCxnSpPr>
          <p:nvPr/>
        </p:nvCxnSpPr>
        <p:spPr>
          <a:xfrm flipV="1">
            <a:off x="3528677" y="1866142"/>
            <a:ext cx="0" cy="1125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1A513EB-BF2C-0548-B3EC-BBDB9C05658F}"/>
              </a:ext>
            </a:extLst>
          </p:cNvPr>
          <p:cNvCxnSpPr>
            <a:cxnSpLocks/>
          </p:cNvCxnSpPr>
          <p:nvPr/>
        </p:nvCxnSpPr>
        <p:spPr>
          <a:xfrm>
            <a:off x="3624315" y="2207404"/>
            <a:ext cx="0" cy="6666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B1880EF-B8E4-6F4A-B18C-D6BAD1673AB8}"/>
              </a:ext>
            </a:extLst>
          </p:cNvPr>
          <p:cNvCxnSpPr>
            <a:cxnSpLocks/>
          </p:cNvCxnSpPr>
          <p:nvPr/>
        </p:nvCxnSpPr>
        <p:spPr>
          <a:xfrm>
            <a:off x="3477245" y="2408120"/>
            <a:ext cx="0" cy="46596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91174F8-6ECA-2E4A-B4CD-C27219C6593E}"/>
              </a:ext>
            </a:extLst>
          </p:cNvPr>
          <p:cNvCxnSpPr/>
          <p:nvPr/>
        </p:nvCxnSpPr>
        <p:spPr>
          <a:xfrm flipV="1">
            <a:off x="3045646" y="3332430"/>
            <a:ext cx="0" cy="100969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B82964F-AB3A-0342-84AA-5A59BABD9A69}"/>
              </a:ext>
            </a:extLst>
          </p:cNvPr>
          <p:cNvCxnSpPr>
            <a:cxnSpLocks/>
          </p:cNvCxnSpPr>
          <p:nvPr/>
        </p:nvCxnSpPr>
        <p:spPr>
          <a:xfrm flipV="1">
            <a:off x="3167050" y="3149498"/>
            <a:ext cx="0" cy="1192622"/>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F49635-E699-0E4A-83CD-37DF3514F96E}"/>
              </a:ext>
            </a:extLst>
          </p:cNvPr>
          <p:cNvCxnSpPr/>
          <p:nvPr/>
        </p:nvCxnSpPr>
        <p:spPr>
          <a:xfrm flipV="1">
            <a:off x="3334947" y="3529584"/>
            <a:ext cx="0" cy="100969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686749-3EF7-7941-947B-3AD1473E3ABE}"/>
              </a:ext>
            </a:extLst>
          </p:cNvPr>
          <p:cNvCxnSpPr>
            <a:cxnSpLocks/>
          </p:cNvCxnSpPr>
          <p:nvPr/>
        </p:nvCxnSpPr>
        <p:spPr>
          <a:xfrm flipV="1">
            <a:off x="3394360" y="3529584"/>
            <a:ext cx="0" cy="67105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9207707-1CBB-534E-9B6F-4A7BFB5E3A56}"/>
              </a:ext>
            </a:extLst>
          </p:cNvPr>
          <p:cNvCxnSpPr/>
          <p:nvPr/>
        </p:nvCxnSpPr>
        <p:spPr>
          <a:xfrm flipV="1">
            <a:off x="3231921" y="3235752"/>
            <a:ext cx="0" cy="100969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CAABEB5-6E46-8E44-BBE8-27858BA31DFC}"/>
              </a:ext>
            </a:extLst>
          </p:cNvPr>
          <p:cNvCxnSpPr>
            <a:cxnSpLocks/>
          </p:cNvCxnSpPr>
          <p:nvPr/>
        </p:nvCxnSpPr>
        <p:spPr>
          <a:xfrm flipV="1">
            <a:off x="3528677" y="3075304"/>
            <a:ext cx="0" cy="112533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6CE378E-CE35-844B-B63E-3F5E8D8DFDC2}"/>
              </a:ext>
            </a:extLst>
          </p:cNvPr>
          <p:cNvCxnSpPr>
            <a:cxnSpLocks/>
          </p:cNvCxnSpPr>
          <p:nvPr/>
        </p:nvCxnSpPr>
        <p:spPr>
          <a:xfrm>
            <a:off x="3624315" y="3416566"/>
            <a:ext cx="0" cy="666681"/>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08A60E3-994B-EB41-899D-66C9B04B4BB0}"/>
              </a:ext>
            </a:extLst>
          </p:cNvPr>
          <p:cNvCxnSpPr>
            <a:cxnSpLocks/>
          </p:cNvCxnSpPr>
          <p:nvPr/>
        </p:nvCxnSpPr>
        <p:spPr>
          <a:xfrm>
            <a:off x="3477245" y="3617282"/>
            <a:ext cx="0" cy="465965"/>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925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29D6-4434-D148-8028-04C6CBB24CBF}"/>
              </a:ext>
            </a:extLst>
          </p:cNvPr>
          <p:cNvSpPr>
            <a:spLocks noGrp="1"/>
          </p:cNvSpPr>
          <p:nvPr>
            <p:ph type="title"/>
          </p:nvPr>
        </p:nvSpPr>
        <p:spPr>
          <a:xfrm>
            <a:off x="838200" y="365125"/>
            <a:ext cx="9597887" cy="1325563"/>
          </a:xfrm>
        </p:spPr>
        <p:txBody>
          <a:bodyPr>
            <a:noAutofit/>
          </a:bodyPr>
          <a:lstStyle/>
          <a:p>
            <a:r>
              <a:rPr lang="en-US" sz="3200" dirty="0"/>
              <a:t>Previous research indicates oxygen demand is dependent on temperature and ambient oxygen concentrations, among other factors</a:t>
            </a:r>
          </a:p>
        </p:txBody>
      </p:sp>
      <p:pic>
        <p:nvPicPr>
          <p:cNvPr id="4" name="Graphic 3" descr="Thermometer">
            <a:extLst>
              <a:ext uri="{FF2B5EF4-FFF2-40B4-BE49-F238E27FC236}">
                <a16:creationId xmlns:a16="http://schemas.microsoft.com/office/drawing/2014/main" id="{BCC8A886-218C-DE4B-8156-512053B924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6349" y="3074153"/>
            <a:ext cx="1638618" cy="1638618"/>
          </a:xfrm>
          <a:prstGeom prst="rect">
            <a:avLst/>
          </a:prstGeom>
        </p:spPr>
      </p:pic>
      <p:sp>
        <p:nvSpPr>
          <p:cNvPr id="6" name="Down Arrow 5">
            <a:extLst>
              <a:ext uri="{FF2B5EF4-FFF2-40B4-BE49-F238E27FC236}">
                <a16:creationId xmlns:a16="http://schemas.microsoft.com/office/drawing/2014/main" id="{A98E34D6-49DD-2B4D-8662-D23067C803A3}"/>
              </a:ext>
            </a:extLst>
          </p:cNvPr>
          <p:cNvSpPr/>
          <p:nvPr/>
        </p:nvSpPr>
        <p:spPr>
          <a:xfrm rot="10800000">
            <a:off x="4558458" y="3157421"/>
            <a:ext cx="648182" cy="1328198"/>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92F802E8-CE83-904F-A729-97405CC6C9F6}"/>
              </a:ext>
            </a:extLst>
          </p:cNvPr>
          <p:cNvSpPr/>
          <p:nvPr/>
        </p:nvSpPr>
        <p:spPr>
          <a:xfrm rot="10800000">
            <a:off x="7874021" y="3157422"/>
            <a:ext cx="648182" cy="1328198"/>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Water">
            <a:extLst>
              <a:ext uri="{FF2B5EF4-FFF2-40B4-BE49-F238E27FC236}">
                <a16:creationId xmlns:a16="http://schemas.microsoft.com/office/drawing/2014/main" id="{2659C6A8-1EEA-6445-907A-6835D32632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9235" y="3074153"/>
            <a:ext cx="1638617" cy="1638617"/>
          </a:xfrm>
          <a:prstGeom prst="rect">
            <a:avLst/>
          </a:prstGeom>
        </p:spPr>
      </p:pic>
      <p:sp>
        <p:nvSpPr>
          <p:cNvPr id="11" name="TextBox 10">
            <a:extLst>
              <a:ext uri="{FF2B5EF4-FFF2-40B4-BE49-F238E27FC236}">
                <a16:creationId xmlns:a16="http://schemas.microsoft.com/office/drawing/2014/main" id="{3B64F3A4-FA73-234C-B6E7-DFF27766F085}"/>
              </a:ext>
            </a:extLst>
          </p:cNvPr>
          <p:cNvSpPr txBox="1"/>
          <p:nvPr/>
        </p:nvSpPr>
        <p:spPr>
          <a:xfrm>
            <a:off x="6593565" y="3689607"/>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spTree>
    <p:custDataLst>
      <p:tags r:id="rId1"/>
    </p:custDataLst>
    <p:extLst>
      <p:ext uri="{BB962C8B-B14F-4D97-AF65-F5344CB8AC3E}">
        <p14:creationId xmlns:p14="http://schemas.microsoft.com/office/powerpoint/2010/main" val="647886334"/>
      </p:ext>
    </p:extLst>
  </p:cSld>
  <p:clrMapOvr>
    <a:masterClrMapping/>
  </p:clrMapOvr>
  <mc:AlternateContent xmlns:mc="http://schemas.openxmlformats.org/markup-compatibility/2006" xmlns:p14="http://schemas.microsoft.com/office/powerpoint/2010/main">
    <mc:Choice Requires="p14">
      <p:transition spd="slow" p14:dur="2000" advTm="28021"/>
    </mc:Choice>
    <mc:Fallback xmlns="">
      <p:transition spd="slow" advTm="280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B8BA-23CB-BE4F-B969-A99E871972CD}"/>
              </a:ext>
            </a:extLst>
          </p:cNvPr>
          <p:cNvSpPr>
            <a:spLocks noGrp="1"/>
          </p:cNvSpPr>
          <p:nvPr>
            <p:ph type="title"/>
          </p:nvPr>
        </p:nvSpPr>
        <p:spPr>
          <a:xfrm>
            <a:off x="838200" y="365125"/>
            <a:ext cx="9458739" cy="1325563"/>
          </a:xfrm>
        </p:spPr>
        <p:txBody>
          <a:bodyPr>
            <a:normAutofit fontScale="90000"/>
          </a:bodyPr>
          <a:lstStyle/>
          <a:p>
            <a:r>
              <a:rPr lang="en-US" sz="3600" dirty="0"/>
              <a:t>Changes in climate and land use are driving divergent trends in oxygen demand</a:t>
            </a:r>
          </a:p>
        </p:txBody>
      </p:sp>
      <p:pic>
        <p:nvPicPr>
          <p:cNvPr id="25" name="Graphic 24" descr="Cloud With Lightning And Rain">
            <a:extLst>
              <a:ext uri="{FF2B5EF4-FFF2-40B4-BE49-F238E27FC236}">
                <a16:creationId xmlns:a16="http://schemas.microsoft.com/office/drawing/2014/main" id="{E3D8440E-C729-D34E-994F-7C18E4E80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1709" y="5119817"/>
            <a:ext cx="1001841" cy="1001841"/>
          </a:xfrm>
          <a:prstGeom prst="rect">
            <a:avLst/>
          </a:prstGeom>
        </p:spPr>
      </p:pic>
      <p:pic>
        <p:nvPicPr>
          <p:cNvPr id="36" name="Graphic 35" descr="Seaweed">
            <a:extLst>
              <a:ext uri="{FF2B5EF4-FFF2-40B4-BE49-F238E27FC236}">
                <a16:creationId xmlns:a16="http://schemas.microsoft.com/office/drawing/2014/main" id="{85D2431C-1D87-5148-B426-C3891BB2AE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56841" y="3998973"/>
            <a:ext cx="914400" cy="914400"/>
          </a:xfrm>
          <a:prstGeom prst="rect">
            <a:avLst/>
          </a:prstGeom>
        </p:spPr>
      </p:pic>
      <p:pic>
        <p:nvPicPr>
          <p:cNvPr id="38" name="Graphic 37" descr="Sunset scene">
            <a:extLst>
              <a:ext uri="{FF2B5EF4-FFF2-40B4-BE49-F238E27FC236}">
                <a16:creationId xmlns:a16="http://schemas.microsoft.com/office/drawing/2014/main" id="{86B5E6FA-0445-624F-8151-D0DE58577D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6353" y="2191394"/>
            <a:ext cx="914400" cy="914400"/>
          </a:xfrm>
          <a:prstGeom prst="rect">
            <a:avLst/>
          </a:prstGeom>
        </p:spPr>
      </p:pic>
      <p:grpSp>
        <p:nvGrpSpPr>
          <p:cNvPr id="4" name="Group 3">
            <a:extLst>
              <a:ext uri="{FF2B5EF4-FFF2-40B4-BE49-F238E27FC236}">
                <a16:creationId xmlns:a16="http://schemas.microsoft.com/office/drawing/2014/main" id="{8D3FD5FA-EE1F-FF4B-96C8-4A03A424BFE5}"/>
              </a:ext>
            </a:extLst>
          </p:cNvPr>
          <p:cNvGrpSpPr/>
          <p:nvPr/>
        </p:nvGrpSpPr>
        <p:grpSpPr>
          <a:xfrm>
            <a:off x="7392632" y="2220117"/>
            <a:ext cx="1663995" cy="1638617"/>
            <a:chOff x="7520969" y="2188033"/>
            <a:chExt cx="1663995" cy="1638617"/>
          </a:xfrm>
        </p:grpSpPr>
        <p:pic>
          <p:nvPicPr>
            <p:cNvPr id="21" name="Graphic 20" descr="Water">
              <a:extLst>
                <a:ext uri="{FF2B5EF4-FFF2-40B4-BE49-F238E27FC236}">
                  <a16:creationId xmlns:a16="http://schemas.microsoft.com/office/drawing/2014/main" id="{41A6474F-0D12-5243-8DC9-90664CF074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0969" y="2188033"/>
              <a:ext cx="1638617" cy="1638617"/>
            </a:xfrm>
            <a:prstGeom prst="rect">
              <a:avLst/>
            </a:prstGeom>
          </p:spPr>
        </p:pic>
        <p:sp>
          <p:nvSpPr>
            <p:cNvPr id="22" name="TextBox 21">
              <a:extLst>
                <a:ext uri="{FF2B5EF4-FFF2-40B4-BE49-F238E27FC236}">
                  <a16:creationId xmlns:a16="http://schemas.microsoft.com/office/drawing/2014/main" id="{2FE5174C-647E-D24C-85B9-1AF54E5FADEC}"/>
                </a:ext>
              </a:extLst>
            </p:cNvPr>
            <p:cNvSpPr txBox="1"/>
            <p:nvPr/>
          </p:nvSpPr>
          <p:spPr>
            <a:xfrm>
              <a:off x="7899447" y="2917672"/>
              <a:ext cx="883575" cy="523220"/>
            </a:xfrm>
            <a:prstGeom prst="rect">
              <a:avLst/>
            </a:prstGeom>
            <a:noFill/>
          </p:spPr>
          <p:txBody>
            <a:bodyPr wrap="none" rtlCol="0">
              <a:spAutoFit/>
            </a:bodyPr>
            <a:lstStyle/>
            <a:p>
              <a:r>
                <a:rPr lang="en-US" sz="2800" dirty="0">
                  <a:solidFill>
                    <a:schemeClr val="bg1"/>
                  </a:solidFill>
                  <a:latin typeface="Century Gothic" panose="020B0502020202020204" pitchFamily="34" charset="0"/>
                </a:rPr>
                <a:t>[O</a:t>
              </a:r>
              <a:r>
                <a:rPr lang="en-US" sz="2800" baseline="-25000" dirty="0">
                  <a:solidFill>
                    <a:schemeClr val="bg1"/>
                  </a:solidFill>
                  <a:latin typeface="Century Gothic" panose="020B0502020202020204" pitchFamily="34" charset="0"/>
                </a:rPr>
                <a:t>2</a:t>
              </a:r>
              <a:r>
                <a:rPr lang="en-US" sz="2800" dirty="0">
                  <a:solidFill>
                    <a:schemeClr val="bg1"/>
                  </a:solidFill>
                  <a:latin typeface="Century Gothic" panose="020B0502020202020204" pitchFamily="34" charset="0"/>
                </a:rPr>
                <a:t>]</a:t>
              </a:r>
            </a:p>
          </p:txBody>
        </p:sp>
        <p:sp>
          <p:nvSpPr>
            <p:cNvPr id="39" name="Down Arrow 38">
              <a:extLst>
                <a:ext uri="{FF2B5EF4-FFF2-40B4-BE49-F238E27FC236}">
                  <a16:creationId xmlns:a16="http://schemas.microsoft.com/office/drawing/2014/main" id="{6C623609-1FA9-FA44-92EB-753F1E3D5F15}"/>
                </a:ext>
              </a:extLst>
            </p:cNvPr>
            <p:cNvSpPr/>
            <p:nvPr/>
          </p:nvSpPr>
          <p:spPr>
            <a:xfrm rot="10800000">
              <a:off x="8860872" y="2511833"/>
              <a:ext cx="324092" cy="1021584"/>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28855F47-3432-7841-A32A-BD1BB4EFE2DE}"/>
              </a:ext>
            </a:extLst>
          </p:cNvPr>
          <p:cNvSpPr txBox="1"/>
          <p:nvPr/>
        </p:nvSpPr>
        <p:spPr>
          <a:xfrm>
            <a:off x="7781470" y="3960440"/>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cxnSp>
        <p:nvCxnSpPr>
          <p:cNvPr id="6" name="Straight Arrow Connector 5">
            <a:extLst>
              <a:ext uri="{FF2B5EF4-FFF2-40B4-BE49-F238E27FC236}">
                <a16:creationId xmlns:a16="http://schemas.microsoft.com/office/drawing/2014/main" id="{A3DC0654-3542-0B41-A823-9A1578F310D3}"/>
              </a:ext>
            </a:extLst>
          </p:cNvPr>
          <p:cNvCxnSpPr>
            <a:cxnSpLocks/>
            <a:stCxn id="32" idx="3"/>
          </p:cNvCxnSpPr>
          <p:nvPr/>
        </p:nvCxnSpPr>
        <p:spPr>
          <a:xfrm>
            <a:off x="3638128" y="3072821"/>
            <a:ext cx="3620079" cy="2220675"/>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FE1E254-ED60-124F-89E8-11E919999BB2}"/>
              </a:ext>
            </a:extLst>
          </p:cNvPr>
          <p:cNvCxnSpPr>
            <a:cxnSpLocks/>
            <a:stCxn id="26" idx="3"/>
          </p:cNvCxnSpPr>
          <p:nvPr/>
        </p:nvCxnSpPr>
        <p:spPr>
          <a:xfrm flipV="1">
            <a:off x="3629446" y="3175292"/>
            <a:ext cx="3580511" cy="1096800"/>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F9698CA-7BCB-C84F-BAF9-A88BBC0FA84E}"/>
              </a:ext>
            </a:extLst>
          </p:cNvPr>
          <p:cNvCxnSpPr>
            <a:cxnSpLocks/>
          </p:cNvCxnSpPr>
          <p:nvPr/>
        </p:nvCxnSpPr>
        <p:spPr>
          <a:xfrm flipV="1">
            <a:off x="3625073" y="3614846"/>
            <a:ext cx="3584884" cy="1920867"/>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pic>
        <p:nvPicPr>
          <p:cNvPr id="26" name="Graphic 25" descr="Thermometer">
            <a:extLst>
              <a:ext uri="{FF2B5EF4-FFF2-40B4-BE49-F238E27FC236}">
                <a16:creationId xmlns:a16="http://schemas.microsoft.com/office/drawing/2014/main" id="{A5A48B85-2B63-BB4C-B528-66540B91B7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70321" y="3792529"/>
            <a:ext cx="959125" cy="959125"/>
          </a:xfrm>
          <a:prstGeom prst="rect">
            <a:avLst/>
          </a:prstGeom>
        </p:spPr>
      </p:pic>
      <p:pic>
        <p:nvPicPr>
          <p:cNvPr id="32" name="Graphic 31" descr="Thermometer">
            <a:extLst>
              <a:ext uri="{FF2B5EF4-FFF2-40B4-BE49-F238E27FC236}">
                <a16:creationId xmlns:a16="http://schemas.microsoft.com/office/drawing/2014/main" id="{05274D49-6A59-F44E-8B1C-6DB6475AF3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9003" y="2593258"/>
            <a:ext cx="959125" cy="959125"/>
          </a:xfrm>
          <a:prstGeom prst="rect">
            <a:avLst/>
          </a:prstGeom>
        </p:spPr>
      </p:pic>
      <p:grpSp>
        <p:nvGrpSpPr>
          <p:cNvPr id="5" name="Group 4">
            <a:extLst>
              <a:ext uri="{FF2B5EF4-FFF2-40B4-BE49-F238E27FC236}">
                <a16:creationId xmlns:a16="http://schemas.microsoft.com/office/drawing/2014/main" id="{2AB15932-D27D-0C46-A8F3-72E618D49413}"/>
              </a:ext>
            </a:extLst>
          </p:cNvPr>
          <p:cNvGrpSpPr/>
          <p:nvPr/>
        </p:nvGrpSpPr>
        <p:grpSpPr>
          <a:xfrm>
            <a:off x="7405320" y="4474188"/>
            <a:ext cx="1651307" cy="1638617"/>
            <a:chOff x="7405320" y="4474188"/>
            <a:chExt cx="1651307" cy="1638617"/>
          </a:xfrm>
        </p:grpSpPr>
        <p:grpSp>
          <p:nvGrpSpPr>
            <p:cNvPr id="3" name="Group 2">
              <a:extLst>
                <a:ext uri="{FF2B5EF4-FFF2-40B4-BE49-F238E27FC236}">
                  <a16:creationId xmlns:a16="http://schemas.microsoft.com/office/drawing/2014/main" id="{9776D40A-C0A0-3A4F-843D-2C7402919E25}"/>
                </a:ext>
              </a:extLst>
            </p:cNvPr>
            <p:cNvGrpSpPr/>
            <p:nvPr/>
          </p:nvGrpSpPr>
          <p:grpSpPr>
            <a:xfrm>
              <a:off x="7405320" y="4474188"/>
              <a:ext cx="1638617" cy="1638617"/>
              <a:chOff x="7452855" y="4472279"/>
              <a:chExt cx="1638617" cy="1638617"/>
            </a:xfrm>
          </p:grpSpPr>
          <p:pic>
            <p:nvPicPr>
              <p:cNvPr id="40" name="Graphic 39" descr="Water">
                <a:extLst>
                  <a:ext uri="{FF2B5EF4-FFF2-40B4-BE49-F238E27FC236}">
                    <a16:creationId xmlns:a16="http://schemas.microsoft.com/office/drawing/2014/main" id="{AF1BF544-1F2D-844C-8AC0-1A8692414B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2855" y="4472279"/>
                <a:ext cx="1638617" cy="1638617"/>
              </a:xfrm>
              <a:prstGeom prst="rect">
                <a:avLst/>
              </a:prstGeom>
            </p:spPr>
          </p:pic>
          <p:sp>
            <p:nvSpPr>
              <p:cNvPr id="41" name="TextBox 40">
                <a:extLst>
                  <a:ext uri="{FF2B5EF4-FFF2-40B4-BE49-F238E27FC236}">
                    <a16:creationId xmlns:a16="http://schemas.microsoft.com/office/drawing/2014/main" id="{760EA26F-0FFC-0C46-999B-C46F88E5B9A1}"/>
                  </a:ext>
                </a:extLst>
              </p:cNvPr>
              <p:cNvSpPr txBox="1"/>
              <p:nvPr/>
            </p:nvSpPr>
            <p:spPr>
              <a:xfrm>
                <a:off x="7818645" y="5238494"/>
                <a:ext cx="883575" cy="523220"/>
              </a:xfrm>
              <a:prstGeom prst="rect">
                <a:avLst/>
              </a:prstGeom>
              <a:noFill/>
            </p:spPr>
            <p:txBody>
              <a:bodyPr wrap="none" rtlCol="0">
                <a:spAutoFit/>
              </a:bodyPr>
              <a:lstStyle/>
              <a:p>
                <a:r>
                  <a:rPr lang="en-US" sz="2800" dirty="0">
                    <a:solidFill>
                      <a:schemeClr val="bg1"/>
                    </a:solidFill>
                    <a:latin typeface="Century Gothic" panose="020B0502020202020204" pitchFamily="34" charset="0"/>
                  </a:rPr>
                  <a:t>[O</a:t>
                </a:r>
                <a:r>
                  <a:rPr lang="en-US" sz="2800" baseline="-25000" dirty="0">
                    <a:solidFill>
                      <a:schemeClr val="bg1"/>
                    </a:solidFill>
                    <a:latin typeface="Century Gothic" panose="020B0502020202020204" pitchFamily="34" charset="0"/>
                  </a:rPr>
                  <a:t>2</a:t>
                </a:r>
                <a:r>
                  <a:rPr lang="en-US" sz="2800" dirty="0">
                    <a:solidFill>
                      <a:schemeClr val="bg1"/>
                    </a:solidFill>
                    <a:latin typeface="Century Gothic" panose="020B0502020202020204" pitchFamily="34" charset="0"/>
                  </a:rPr>
                  <a:t>]</a:t>
                </a:r>
              </a:p>
            </p:txBody>
          </p:sp>
        </p:grpSp>
        <p:sp>
          <p:nvSpPr>
            <p:cNvPr id="20" name="Down Arrow 19">
              <a:extLst>
                <a:ext uri="{FF2B5EF4-FFF2-40B4-BE49-F238E27FC236}">
                  <a16:creationId xmlns:a16="http://schemas.microsoft.com/office/drawing/2014/main" id="{E42789F4-4A36-724F-A749-AB9E7B45BE22}"/>
                </a:ext>
              </a:extLst>
            </p:cNvPr>
            <p:cNvSpPr/>
            <p:nvPr/>
          </p:nvSpPr>
          <p:spPr>
            <a:xfrm>
              <a:off x="8732535" y="4812879"/>
              <a:ext cx="324092" cy="102158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13840501"/>
      </p:ext>
    </p:extLst>
  </p:cSld>
  <p:clrMapOvr>
    <a:masterClrMapping/>
  </p:clrMapOvr>
  <mc:AlternateContent xmlns:mc="http://schemas.openxmlformats.org/markup-compatibility/2006" xmlns:p14="http://schemas.microsoft.com/office/powerpoint/2010/main">
    <mc:Choice Requires="p14">
      <p:transition spd="slow" p14:dur="2000" advTm="68118"/>
    </mc:Choice>
    <mc:Fallback xmlns="">
      <p:transition spd="slow" advTm="681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ong bridge over some water&#10;&#10;Description automatically generated">
            <a:extLst>
              <a:ext uri="{FF2B5EF4-FFF2-40B4-BE49-F238E27FC236}">
                <a16:creationId xmlns:a16="http://schemas.microsoft.com/office/drawing/2014/main" id="{461D993A-EFF9-964E-BE2E-4BF7F5A38FF8}"/>
              </a:ext>
            </a:extLst>
          </p:cNvPr>
          <p:cNvPicPr>
            <a:picLocks noChangeAspect="1"/>
          </p:cNvPicPr>
          <p:nvPr/>
        </p:nvPicPr>
        <p:blipFill rotWithShape="1">
          <a:blip r:embed="rId4"/>
          <a:srcRect t="10480" b="14520"/>
          <a:stretch/>
        </p:blipFill>
        <p:spPr>
          <a:xfrm>
            <a:off x="0" y="0"/>
            <a:ext cx="12192000" cy="6858000"/>
          </a:xfrm>
          <a:prstGeom prst="rect">
            <a:avLst/>
          </a:prstGeom>
        </p:spPr>
      </p:pic>
      <p:sp>
        <p:nvSpPr>
          <p:cNvPr id="6" name="TextBox 5">
            <a:extLst>
              <a:ext uri="{FF2B5EF4-FFF2-40B4-BE49-F238E27FC236}">
                <a16:creationId xmlns:a16="http://schemas.microsoft.com/office/drawing/2014/main" id="{F1A075FA-24C2-A348-A353-5E80D7B76CD9}"/>
              </a:ext>
            </a:extLst>
          </p:cNvPr>
          <p:cNvSpPr txBox="1"/>
          <p:nvPr/>
        </p:nvSpPr>
        <p:spPr>
          <a:xfrm>
            <a:off x="838200" y="5420248"/>
            <a:ext cx="10515600" cy="1200329"/>
          </a:xfrm>
          <a:prstGeom prst="rect">
            <a:avLst/>
          </a:prstGeom>
          <a:solidFill>
            <a:schemeClr val="bg2">
              <a:alpha val="84000"/>
            </a:schemeClr>
          </a:solidFill>
        </p:spPr>
        <p:txBody>
          <a:bodyPr wrap="square" lIns="457200" rtlCol="0">
            <a:spAutoFit/>
          </a:bodyPr>
          <a:lstStyle/>
          <a:p>
            <a:pPr marL="285750" indent="-285750">
              <a:buFont typeface="Arial" panose="020B0604020202020204" pitchFamily="34" charset="0"/>
              <a:buChar char="•"/>
            </a:pPr>
            <a:r>
              <a:rPr lang="en-US" sz="2400" dirty="0"/>
              <a:t>Repeated hypothesis testing</a:t>
            </a:r>
          </a:p>
          <a:p>
            <a:pPr marL="285750" indent="-285750">
              <a:buFont typeface="Arial" panose="020B0604020202020204" pitchFamily="34" charset="0"/>
              <a:buChar char="•"/>
            </a:pPr>
            <a:r>
              <a:rPr lang="en-US" sz="2400" dirty="0"/>
              <a:t>Data-model fusion</a:t>
            </a:r>
          </a:p>
          <a:p>
            <a:pPr marL="285750" indent="-285750">
              <a:buFont typeface="Arial" panose="020B0604020202020204" pitchFamily="34" charset="0"/>
              <a:buChar char="•"/>
            </a:pPr>
            <a:r>
              <a:rPr lang="en-US" sz="2400" dirty="0"/>
              <a:t>Dynamic model parameters</a:t>
            </a:r>
          </a:p>
        </p:txBody>
      </p:sp>
      <p:sp>
        <p:nvSpPr>
          <p:cNvPr id="12" name="Rectangle 11">
            <a:extLst>
              <a:ext uri="{FF2B5EF4-FFF2-40B4-BE49-F238E27FC236}">
                <a16:creationId xmlns:a16="http://schemas.microsoft.com/office/drawing/2014/main" id="{CA7DE444-0ED3-F541-8014-CD363C611E0A}"/>
              </a:ext>
            </a:extLst>
          </p:cNvPr>
          <p:cNvSpPr/>
          <p:nvPr/>
        </p:nvSpPr>
        <p:spPr>
          <a:xfrm>
            <a:off x="838200" y="282572"/>
            <a:ext cx="10515600" cy="1573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AC8BCCB-0E43-844B-8CBC-C8BA5E735382}"/>
              </a:ext>
            </a:extLst>
          </p:cNvPr>
          <p:cNvSpPr txBox="1"/>
          <p:nvPr/>
        </p:nvSpPr>
        <p:spPr>
          <a:xfrm>
            <a:off x="4649722" y="597770"/>
            <a:ext cx="2863337" cy="369332"/>
          </a:xfrm>
          <a:prstGeom prst="rect">
            <a:avLst/>
          </a:prstGeom>
          <a:noFill/>
        </p:spPr>
        <p:txBody>
          <a:bodyPr wrap="square" rtlCol="0">
            <a:spAutoFit/>
          </a:bodyPr>
          <a:lstStyle/>
          <a:p>
            <a:pPr algn="ctr"/>
            <a:r>
              <a:rPr lang="en-US" dirty="0">
                <a:latin typeface="Century Gothic" panose="020B0502020202020204" pitchFamily="34" charset="0"/>
              </a:rPr>
              <a:t>Forecasting system</a:t>
            </a:r>
          </a:p>
        </p:txBody>
      </p:sp>
      <p:sp>
        <p:nvSpPr>
          <p:cNvPr id="14" name="TextBox 13">
            <a:extLst>
              <a:ext uri="{FF2B5EF4-FFF2-40B4-BE49-F238E27FC236}">
                <a16:creationId xmlns:a16="http://schemas.microsoft.com/office/drawing/2014/main" id="{6EAE7E3A-0833-534A-ACDC-529D59CE3134}"/>
              </a:ext>
            </a:extLst>
          </p:cNvPr>
          <p:cNvSpPr txBox="1"/>
          <p:nvPr/>
        </p:nvSpPr>
        <p:spPr>
          <a:xfrm>
            <a:off x="838200" y="571699"/>
            <a:ext cx="2824618" cy="369332"/>
          </a:xfrm>
          <a:prstGeom prst="rect">
            <a:avLst/>
          </a:prstGeom>
          <a:noFill/>
        </p:spPr>
        <p:txBody>
          <a:bodyPr wrap="square" rtlCol="0">
            <a:spAutoFit/>
          </a:bodyPr>
          <a:lstStyle/>
          <a:p>
            <a:pPr algn="ctr"/>
            <a:r>
              <a:rPr lang="en-US" dirty="0">
                <a:latin typeface="Century Gothic" panose="020B0502020202020204" pitchFamily="34" charset="0"/>
              </a:rPr>
              <a:t>Ecological</a:t>
            </a:r>
            <a:r>
              <a:rPr lang="en-US" sz="1600" dirty="0">
                <a:latin typeface="Century Gothic" panose="020B0502020202020204" pitchFamily="34" charset="0"/>
              </a:rPr>
              <a:t> </a:t>
            </a:r>
            <a:r>
              <a:rPr lang="en-US" dirty="0">
                <a:latin typeface="Century Gothic" panose="020B0502020202020204" pitchFamily="34" charset="0"/>
              </a:rPr>
              <a:t>knowledge</a:t>
            </a:r>
            <a:endParaRPr lang="en-US" sz="1600" dirty="0">
              <a:latin typeface="Century Gothic" panose="020B0502020202020204" pitchFamily="34" charset="0"/>
            </a:endParaRPr>
          </a:p>
        </p:txBody>
      </p:sp>
      <p:sp>
        <p:nvSpPr>
          <p:cNvPr id="15" name="TextBox 14">
            <a:extLst>
              <a:ext uri="{FF2B5EF4-FFF2-40B4-BE49-F238E27FC236}">
                <a16:creationId xmlns:a16="http://schemas.microsoft.com/office/drawing/2014/main" id="{79999F50-2943-C14A-A8A2-3456831B6ABC}"/>
              </a:ext>
            </a:extLst>
          </p:cNvPr>
          <p:cNvSpPr txBox="1"/>
          <p:nvPr/>
        </p:nvSpPr>
        <p:spPr>
          <a:xfrm>
            <a:off x="8282890" y="617865"/>
            <a:ext cx="2727530" cy="646331"/>
          </a:xfrm>
          <a:prstGeom prst="rect">
            <a:avLst/>
          </a:prstGeom>
          <a:noFill/>
        </p:spPr>
        <p:txBody>
          <a:bodyPr wrap="square" rtlCol="0">
            <a:spAutoFit/>
          </a:bodyPr>
          <a:lstStyle/>
          <a:p>
            <a:pPr algn="ctr"/>
            <a:r>
              <a:rPr lang="en-US" dirty="0">
                <a:latin typeface="Century Gothic" panose="020B0502020202020204" pitchFamily="34" charset="0"/>
              </a:rPr>
              <a:t>Ecological management</a:t>
            </a:r>
          </a:p>
        </p:txBody>
      </p:sp>
      <p:cxnSp>
        <p:nvCxnSpPr>
          <p:cNvPr id="16" name="Straight Arrow Connector 15">
            <a:extLst>
              <a:ext uri="{FF2B5EF4-FFF2-40B4-BE49-F238E27FC236}">
                <a16:creationId xmlns:a16="http://schemas.microsoft.com/office/drawing/2014/main" id="{3CFFA6E7-8660-BA4C-9036-523138449CE7}"/>
              </a:ext>
            </a:extLst>
          </p:cNvPr>
          <p:cNvCxnSpPr>
            <a:cxnSpLocks/>
          </p:cNvCxnSpPr>
          <p:nvPr/>
        </p:nvCxnSpPr>
        <p:spPr>
          <a:xfrm>
            <a:off x="3662818" y="784586"/>
            <a:ext cx="10942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A94333D-0C19-F04E-9CE2-BE85CAAC384D}"/>
              </a:ext>
            </a:extLst>
          </p:cNvPr>
          <p:cNvCxnSpPr>
            <a:cxnSpLocks/>
          </p:cNvCxnSpPr>
          <p:nvPr/>
        </p:nvCxnSpPr>
        <p:spPr>
          <a:xfrm>
            <a:off x="7513059" y="782436"/>
            <a:ext cx="10942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F29046D3-7E29-9846-A8FE-BB15F4EF1555}"/>
              </a:ext>
            </a:extLst>
          </p:cNvPr>
          <p:cNvSpPr/>
          <p:nvPr/>
        </p:nvSpPr>
        <p:spPr>
          <a:xfrm rot="8202899">
            <a:off x="2258292" y="-2674991"/>
            <a:ext cx="4297680" cy="4297680"/>
          </a:xfrm>
          <a:prstGeom prst="arc">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672220DD-5028-714C-83B1-DBB4377C542A}"/>
              </a:ext>
            </a:extLst>
          </p:cNvPr>
          <p:cNvSpPr txBox="1">
            <a:spLocks/>
          </p:cNvSpPr>
          <p:nvPr/>
        </p:nvSpPr>
        <p:spPr>
          <a:xfrm>
            <a:off x="838200" y="3846281"/>
            <a:ext cx="10515600" cy="1573967"/>
          </a:xfrm>
          <a:prstGeom prst="rect">
            <a:avLst/>
          </a:prstGeom>
          <a:solidFill>
            <a:schemeClr val="bg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does the relative importance of temperature and oxygen as drivers of bottom-water oxygen demand change over time?</a:t>
            </a:r>
          </a:p>
        </p:txBody>
      </p:sp>
      <p:sp>
        <p:nvSpPr>
          <p:cNvPr id="21" name="TextBox 20">
            <a:extLst>
              <a:ext uri="{FF2B5EF4-FFF2-40B4-BE49-F238E27FC236}">
                <a16:creationId xmlns:a16="http://schemas.microsoft.com/office/drawing/2014/main" id="{7B16A8D4-4674-2542-91DD-4BDE9276D8C1}"/>
              </a:ext>
            </a:extLst>
          </p:cNvPr>
          <p:cNvSpPr txBox="1"/>
          <p:nvPr/>
        </p:nvSpPr>
        <p:spPr>
          <a:xfrm>
            <a:off x="838200" y="3653599"/>
            <a:ext cx="10515600" cy="1200329"/>
          </a:xfrm>
          <a:prstGeom prst="rect">
            <a:avLst/>
          </a:prstGeom>
          <a:solidFill>
            <a:schemeClr val="bg2">
              <a:alpha val="84000"/>
            </a:schemeClr>
          </a:solidFill>
        </p:spPr>
        <p:txBody>
          <a:bodyPr wrap="square" lIns="457200" rtlCol="0">
            <a:spAutoFit/>
          </a:bodyPr>
          <a:lstStyle/>
          <a:p>
            <a:pPr marL="285750" indent="-285750">
              <a:buFont typeface="Arial" panose="020B0604020202020204" pitchFamily="34" charset="0"/>
              <a:buChar char="•"/>
            </a:pPr>
            <a:r>
              <a:rPr lang="en-US" sz="2400" dirty="0"/>
              <a:t>Enable preventative management</a:t>
            </a:r>
          </a:p>
          <a:p>
            <a:pPr marL="285750" indent="-285750">
              <a:buFont typeface="Arial" panose="020B0604020202020204" pitchFamily="34" charset="0"/>
              <a:buChar char="•"/>
            </a:pPr>
            <a:r>
              <a:rPr lang="en-US" sz="2400" dirty="0"/>
              <a:t>Temperature and oxygen are commonly measured in lakes and reservoirs around the world</a:t>
            </a:r>
          </a:p>
        </p:txBody>
      </p:sp>
      <p:sp>
        <p:nvSpPr>
          <p:cNvPr id="8" name="Content Placeholder 2">
            <a:extLst>
              <a:ext uri="{FF2B5EF4-FFF2-40B4-BE49-F238E27FC236}">
                <a16:creationId xmlns:a16="http://schemas.microsoft.com/office/drawing/2014/main" id="{8E665809-6D7A-3A49-B25F-75C87900CD07}"/>
              </a:ext>
            </a:extLst>
          </p:cNvPr>
          <p:cNvSpPr txBox="1">
            <a:spLocks/>
          </p:cNvSpPr>
          <p:nvPr/>
        </p:nvSpPr>
        <p:spPr>
          <a:xfrm>
            <a:off x="838200" y="2086123"/>
            <a:ext cx="10515600" cy="1573967"/>
          </a:xfrm>
          <a:prstGeom prst="rect">
            <a:avLst/>
          </a:prstGeom>
          <a:solidFill>
            <a:schemeClr val="bg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accurately can we forecast bottom-water oxygen conditions two weeks into the future using temperature and oxygen profiles?</a:t>
            </a:r>
          </a:p>
        </p:txBody>
      </p:sp>
    </p:spTree>
    <p:custDataLst>
      <p:tags r:id="rId1"/>
    </p:custDataLst>
    <p:extLst>
      <p:ext uri="{BB962C8B-B14F-4D97-AF65-F5344CB8AC3E}">
        <p14:creationId xmlns:p14="http://schemas.microsoft.com/office/powerpoint/2010/main" val="1525719270"/>
      </p:ext>
    </p:extLst>
  </p:cSld>
  <p:clrMapOvr>
    <a:masterClrMapping/>
  </p:clrMapOvr>
  <mc:AlternateContent xmlns:mc="http://schemas.openxmlformats.org/markup-compatibility/2006" xmlns:p14="http://schemas.microsoft.com/office/powerpoint/2010/main">
    <mc:Choice Requires="p14">
      <p:transition spd="slow" p14:dur="2000" advTm="78933"/>
    </mc:Choice>
    <mc:Fallback xmlns="">
      <p:transition spd="slow" advTm="789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2"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down)">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xit" presetSubtype="1" fill="hold" grpId="1" nodeType="clickEffect">
                                  <p:stCondLst>
                                    <p:cond delay="0"/>
                                  </p:stCondLst>
                                  <p:childTnLst>
                                    <p:anim calcmode="lin" valueType="num">
                                      <p:cBhvr additive="base">
                                        <p:cTn id="32" dur="500"/>
                                        <p:tgtEl>
                                          <p:spTgt spid="21"/>
                                        </p:tgtEl>
                                        <p:attrNameLst>
                                          <p:attrName>ppt_y</p:attrName>
                                        </p:attrNameLst>
                                      </p:cBhvr>
                                      <p:tavLst>
                                        <p:tav tm="0">
                                          <p:val>
                                            <p:strVal val="#ppt_y"/>
                                          </p:val>
                                        </p:tav>
                                        <p:tav tm="100000">
                                          <p:val>
                                            <p:strVal val="#ppt_y-#ppt_h*1.125000"/>
                                          </p:val>
                                        </p:tav>
                                      </p:tavLst>
                                    </p:anim>
                                    <p:animEffect transition="out" filter="wipe(up)">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grpId="1"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p:tgtEl>
                                          <p:spTgt spid="6"/>
                                        </p:tgtEl>
                                        <p:attrNameLst>
                                          <p:attrName>ppt_y</p:attrName>
                                        </p:attrNameLst>
                                      </p:cBhvr>
                                      <p:tavLst>
                                        <p:tav tm="0">
                                          <p:val>
                                            <p:strVal val="#ppt_y-#ppt_h*1.125000"/>
                                          </p:val>
                                        </p:tav>
                                        <p:tav tm="100000">
                                          <p:val>
                                            <p:strVal val="#ppt_y"/>
                                          </p:val>
                                        </p:tav>
                                      </p:tavLst>
                                    </p:anim>
                                    <p:animEffect transition="in" filter="wipe(down)">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xit" presetSubtype="1" fill="hold" grpId="0" nodeType="clickEffect">
                                  <p:stCondLst>
                                    <p:cond delay="0"/>
                                  </p:stCondLst>
                                  <p:childTnLst>
                                    <p:anim calcmode="lin" valueType="num">
                                      <p:cBhvr additive="base">
                                        <p:cTn id="48" dur="500"/>
                                        <p:tgtEl>
                                          <p:spTgt spid="6"/>
                                        </p:tgtEl>
                                        <p:attrNameLst>
                                          <p:attrName>ppt_y</p:attrName>
                                        </p:attrNameLst>
                                      </p:cBhvr>
                                      <p:tavLst>
                                        <p:tav tm="0">
                                          <p:val>
                                            <p:strVal val="#ppt_y"/>
                                          </p:val>
                                        </p:tav>
                                        <p:tav tm="100000">
                                          <p:val>
                                            <p:strVal val="#ppt_y-#ppt_h*1.125000"/>
                                          </p:val>
                                        </p:tav>
                                      </p:tavLst>
                                    </p:anim>
                                    <p:animEffect transition="out" filter="wipe(up)">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2" grpId="0" animBg="1"/>
      <p:bldP spid="13" grpId="0"/>
      <p:bldP spid="14" grpId="0"/>
      <p:bldP spid="15" grpId="0"/>
      <p:bldP spid="18" grpId="0" animBg="1"/>
      <p:bldP spid="5" grpId="0" animBg="1"/>
      <p:bldP spid="21" grpId="1" animBg="1"/>
      <p:bldP spid="21" grpId="2"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C78744B-3F88-674E-B81D-BBF75A1D4631}"/>
              </a:ext>
            </a:extLst>
          </p:cNvPr>
          <p:cNvPicPr>
            <a:picLocks noChangeAspect="1"/>
          </p:cNvPicPr>
          <p:nvPr/>
        </p:nvPicPr>
        <p:blipFill rotWithShape="1">
          <a:blip r:embed="rId4">
            <a:alphaModFix amt="30000"/>
            <a:extLst>
              <a:ext uri="{BEBA8EAE-BF5A-486C-A8C5-ECC9F3942E4B}">
                <a14:imgProps xmlns:a14="http://schemas.microsoft.com/office/drawing/2010/main">
                  <a14:imgLayer r:embed="rId5">
                    <a14:imgEffect>
                      <a14:saturation sat="0"/>
                    </a14:imgEffect>
                    <a14:imgEffect>
                      <a14:brightnessContrast bright="-64000"/>
                    </a14:imgEffect>
                  </a14:imgLayer>
                </a14:imgProps>
              </a:ext>
            </a:extLst>
          </a:blip>
          <a:srcRect l="21066"/>
          <a:stretch/>
        </p:blipFill>
        <p:spPr>
          <a:xfrm rot="21198037">
            <a:off x="2980116" y="-3082270"/>
            <a:ext cx="9086903" cy="10179818"/>
          </a:xfrm>
          <a:prstGeom prst="rect">
            <a:avLst/>
          </a:prstGeom>
          <a:noFill/>
        </p:spPr>
      </p:pic>
      <p:sp>
        <p:nvSpPr>
          <p:cNvPr id="14" name="Triangle 13">
            <a:extLst>
              <a:ext uri="{FF2B5EF4-FFF2-40B4-BE49-F238E27FC236}">
                <a16:creationId xmlns:a16="http://schemas.microsoft.com/office/drawing/2014/main" id="{ECA21A03-AFE1-0842-A8CE-C835ADE4D457}"/>
              </a:ext>
            </a:extLst>
          </p:cNvPr>
          <p:cNvSpPr/>
          <p:nvPr/>
        </p:nvSpPr>
        <p:spPr>
          <a:xfrm rot="5400000">
            <a:off x="8300764" y="2890126"/>
            <a:ext cx="2757849" cy="768100"/>
          </a:xfrm>
          <a:prstGeom prst="triangle">
            <a:avLst>
              <a:gd name="adj" fmla="val 63181"/>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CR_systems.png">
            <a:extLst>
              <a:ext uri="{FF2B5EF4-FFF2-40B4-BE49-F238E27FC236}">
                <a16:creationId xmlns:a16="http://schemas.microsoft.com/office/drawing/2014/main" id="{6D00075F-6ADF-5145-B737-B860866C573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31409" y="5331651"/>
            <a:ext cx="4124504" cy="1334302"/>
          </a:xfrm>
          <a:prstGeom prst="rect">
            <a:avLst/>
          </a:prstGeom>
          <a:ln>
            <a:solidFill>
              <a:schemeClr val="tx1">
                <a:alpha val="30000"/>
              </a:schemeClr>
            </a:solidFill>
          </a:ln>
        </p:spPr>
      </p:pic>
      <p:pic>
        <p:nvPicPr>
          <p:cNvPr id="7" name="Picture 6" descr="AGSSS.jpg">
            <a:extLst>
              <a:ext uri="{FF2B5EF4-FFF2-40B4-BE49-F238E27FC236}">
                <a16:creationId xmlns:a16="http://schemas.microsoft.com/office/drawing/2014/main" id="{23C27761-F23B-4C4C-B6C6-464D2000AD62}"/>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rot="5400000">
            <a:off x="1085528" y="3169208"/>
            <a:ext cx="2085464" cy="1793701"/>
          </a:xfrm>
          <a:prstGeom prst="rect">
            <a:avLst/>
          </a:prstGeom>
          <a:ln>
            <a:solidFill>
              <a:schemeClr val="tx1">
                <a:alpha val="30000"/>
              </a:schemeClr>
            </a:solidFill>
          </a:ln>
          <a:effectLst/>
        </p:spPr>
      </p:pic>
      <p:sp>
        <p:nvSpPr>
          <p:cNvPr id="2" name="Title 1">
            <a:extLst>
              <a:ext uri="{FF2B5EF4-FFF2-40B4-BE49-F238E27FC236}">
                <a16:creationId xmlns:a16="http://schemas.microsoft.com/office/drawing/2014/main" id="{5779E576-7C21-3D45-9B4A-19B12550CF62}"/>
              </a:ext>
            </a:extLst>
          </p:cNvPr>
          <p:cNvSpPr>
            <a:spLocks noGrp="1"/>
          </p:cNvSpPr>
          <p:nvPr>
            <p:ph type="title"/>
          </p:nvPr>
        </p:nvSpPr>
        <p:spPr>
          <a:xfrm>
            <a:off x="827000" y="310831"/>
            <a:ext cx="8142891" cy="1325563"/>
          </a:xfrm>
          <a:solidFill>
            <a:schemeClr val="bg1">
              <a:alpha val="60000"/>
            </a:schemeClr>
          </a:solidFill>
        </p:spPr>
        <p:txBody>
          <a:bodyPr>
            <a:normAutofit/>
          </a:bodyPr>
          <a:lstStyle/>
          <a:p>
            <a:r>
              <a:rPr lang="en-US" sz="2800" dirty="0"/>
              <a:t>Six years of oxygenation have provided a unique opportunity to analyze these factors on a whole-ecosystem scale</a:t>
            </a:r>
          </a:p>
        </p:txBody>
      </p:sp>
      <p:grpSp>
        <p:nvGrpSpPr>
          <p:cNvPr id="26" name="Group 25">
            <a:extLst>
              <a:ext uri="{FF2B5EF4-FFF2-40B4-BE49-F238E27FC236}">
                <a16:creationId xmlns:a16="http://schemas.microsoft.com/office/drawing/2014/main" id="{353C5325-E077-164F-B5FD-6224511CC86E}"/>
              </a:ext>
            </a:extLst>
          </p:cNvPr>
          <p:cNvGrpSpPr/>
          <p:nvPr/>
        </p:nvGrpSpPr>
        <p:grpSpPr>
          <a:xfrm>
            <a:off x="6541478" y="1895251"/>
            <a:ext cx="2760105" cy="2768399"/>
            <a:chOff x="4615972" y="2073644"/>
            <a:chExt cx="2538612" cy="2546240"/>
          </a:xfrm>
        </p:grpSpPr>
        <p:pic>
          <p:nvPicPr>
            <p:cNvPr id="20" name="Picture 19" descr="A picture containing grass, black, sitting, standing&#10;&#10;Description automatically generated">
              <a:extLst>
                <a:ext uri="{FF2B5EF4-FFF2-40B4-BE49-F238E27FC236}">
                  <a16:creationId xmlns:a16="http://schemas.microsoft.com/office/drawing/2014/main" id="{4439E67A-169E-A34B-9EC5-C4A2549B7AE7}"/>
                </a:ext>
              </a:extLst>
            </p:cNvPr>
            <p:cNvPicPr>
              <a:picLocks noChangeAspect="1"/>
            </p:cNvPicPr>
            <p:nvPr/>
          </p:nvPicPr>
          <p:blipFill rotWithShape="1">
            <a:blip r:embed="rId8"/>
            <a:srcRect r="36577"/>
            <a:stretch/>
          </p:blipFill>
          <p:spPr>
            <a:xfrm>
              <a:off x="4615972" y="2073644"/>
              <a:ext cx="1899128" cy="2546240"/>
            </a:xfrm>
            <a:prstGeom prst="rect">
              <a:avLst/>
            </a:prstGeom>
          </p:spPr>
        </p:pic>
        <p:pic>
          <p:nvPicPr>
            <p:cNvPr id="24" name="Picture 23" descr="A picture containing outdoor, grass, bird, standing&#10;&#10;Description automatically generated">
              <a:extLst>
                <a:ext uri="{FF2B5EF4-FFF2-40B4-BE49-F238E27FC236}">
                  <a16:creationId xmlns:a16="http://schemas.microsoft.com/office/drawing/2014/main" id="{812FFBE6-8689-D244-8BC4-CFD635A4507B}"/>
                </a:ext>
              </a:extLst>
            </p:cNvPr>
            <p:cNvPicPr>
              <a:picLocks noChangeAspect="1"/>
            </p:cNvPicPr>
            <p:nvPr/>
          </p:nvPicPr>
          <p:blipFill rotWithShape="1">
            <a:blip r:embed="rId9"/>
            <a:srcRect l="62032" r="14375"/>
            <a:stretch/>
          </p:blipFill>
          <p:spPr>
            <a:xfrm>
              <a:off x="6448122" y="2073644"/>
              <a:ext cx="706462" cy="2546240"/>
            </a:xfrm>
            <a:prstGeom prst="rect">
              <a:avLst/>
            </a:prstGeom>
          </p:spPr>
        </p:pic>
        <p:sp>
          <p:nvSpPr>
            <p:cNvPr id="25" name="Freeform 24">
              <a:extLst>
                <a:ext uri="{FF2B5EF4-FFF2-40B4-BE49-F238E27FC236}">
                  <a16:creationId xmlns:a16="http://schemas.microsoft.com/office/drawing/2014/main" id="{4C19F9F7-9F9E-D649-9104-FBC6A0E27711}"/>
                </a:ext>
              </a:extLst>
            </p:cNvPr>
            <p:cNvSpPr/>
            <p:nvPr/>
          </p:nvSpPr>
          <p:spPr>
            <a:xfrm>
              <a:off x="5764949" y="2740139"/>
              <a:ext cx="434922" cy="1219744"/>
            </a:xfrm>
            <a:custGeom>
              <a:avLst/>
              <a:gdLst>
                <a:gd name="connsiteX0" fmla="*/ 368300 w 422275"/>
                <a:gd name="connsiteY0" fmla="*/ 0 h 1184275"/>
                <a:gd name="connsiteX1" fmla="*/ 368300 w 422275"/>
                <a:gd name="connsiteY1" fmla="*/ 0 h 1184275"/>
                <a:gd name="connsiteX2" fmla="*/ 339725 w 422275"/>
                <a:gd name="connsiteY2" fmla="*/ 6350 h 1184275"/>
                <a:gd name="connsiteX3" fmla="*/ 330200 w 422275"/>
                <a:gd name="connsiteY3" fmla="*/ 12700 h 1184275"/>
                <a:gd name="connsiteX4" fmla="*/ 311150 w 422275"/>
                <a:gd name="connsiteY4" fmla="*/ 22225 h 1184275"/>
                <a:gd name="connsiteX5" fmla="*/ 298450 w 422275"/>
                <a:gd name="connsiteY5" fmla="*/ 38100 h 1184275"/>
                <a:gd name="connsiteX6" fmla="*/ 292100 w 422275"/>
                <a:gd name="connsiteY6" fmla="*/ 57150 h 1184275"/>
                <a:gd name="connsiteX7" fmla="*/ 288925 w 422275"/>
                <a:gd name="connsiteY7" fmla="*/ 66675 h 1184275"/>
                <a:gd name="connsiteX8" fmla="*/ 266700 w 422275"/>
                <a:gd name="connsiteY8" fmla="*/ 92075 h 1184275"/>
                <a:gd name="connsiteX9" fmla="*/ 254000 w 422275"/>
                <a:gd name="connsiteY9" fmla="*/ 107950 h 1184275"/>
                <a:gd name="connsiteX10" fmla="*/ 241300 w 422275"/>
                <a:gd name="connsiteY10" fmla="*/ 127000 h 1184275"/>
                <a:gd name="connsiteX11" fmla="*/ 228600 w 422275"/>
                <a:gd name="connsiteY11" fmla="*/ 146050 h 1184275"/>
                <a:gd name="connsiteX12" fmla="*/ 222250 w 422275"/>
                <a:gd name="connsiteY12" fmla="*/ 155575 h 1184275"/>
                <a:gd name="connsiteX13" fmla="*/ 215900 w 422275"/>
                <a:gd name="connsiteY13" fmla="*/ 165100 h 1184275"/>
                <a:gd name="connsiteX14" fmla="*/ 206375 w 422275"/>
                <a:gd name="connsiteY14" fmla="*/ 184150 h 1184275"/>
                <a:gd name="connsiteX15" fmla="*/ 200025 w 422275"/>
                <a:gd name="connsiteY15" fmla="*/ 203200 h 1184275"/>
                <a:gd name="connsiteX16" fmla="*/ 196850 w 422275"/>
                <a:gd name="connsiteY16" fmla="*/ 212725 h 1184275"/>
                <a:gd name="connsiteX17" fmla="*/ 193675 w 422275"/>
                <a:gd name="connsiteY17" fmla="*/ 222250 h 1184275"/>
                <a:gd name="connsiteX18" fmla="*/ 190500 w 422275"/>
                <a:gd name="connsiteY18" fmla="*/ 231775 h 1184275"/>
                <a:gd name="connsiteX19" fmla="*/ 184150 w 422275"/>
                <a:gd name="connsiteY19" fmla="*/ 257175 h 1184275"/>
                <a:gd name="connsiteX20" fmla="*/ 180975 w 422275"/>
                <a:gd name="connsiteY20" fmla="*/ 269875 h 1184275"/>
                <a:gd name="connsiteX21" fmla="*/ 171450 w 422275"/>
                <a:gd name="connsiteY21" fmla="*/ 298450 h 1184275"/>
                <a:gd name="connsiteX22" fmla="*/ 158750 w 422275"/>
                <a:gd name="connsiteY22" fmla="*/ 336550 h 1184275"/>
                <a:gd name="connsiteX23" fmla="*/ 149225 w 422275"/>
                <a:gd name="connsiteY23" fmla="*/ 355600 h 1184275"/>
                <a:gd name="connsiteX24" fmla="*/ 139700 w 422275"/>
                <a:gd name="connsiteY24" fmla="*/ 358775 h 1184275"/>
                <a:gd name="connsiteX25" fmla="*/ 127000 w 422275"/>
                <a:gd name="connsiteY25" fmla="*/ 377825 h 1184275"/>
                <a:gd name="connsiteX26" fmla="*/ 120650 w 422275"/>
                <a:gd name="connsiteY26" fmla="*/ 396875 h 1184275"/>
                <a:gd name="connsiteX27" fmla="*/ 107950 w 422275"/>
                <a:gd name="connsiteY27" fmla="*/ 415925 h 1184275"/>
                <a:gd name="connsiteX28" fmla="*/ 104775 w 422275"/>
                <a:gd name="connsiteY28" fmla="*/ 463550 h 1184275"/>
                <a:gd name="connsiteX29" fmla="*/ 88900 w 422275"/>
                <a:gd name="connsiteY29" fmla="*/ 536575 h 1184275"/>
                <a:gd name="connsiteX30" fmla="*/ 88900 w 422275"/>
                <a:gd name="connsiteY30" fmla="*/ 536575 h 1184275"/>
                <a:gd name="connsiteX31" fmla="*/ 82550 w 422275"/>
                <a:gd name="connsiteY31" fmla="*/ 571500 h 1184275"/>
                <a:gd name="connsiteX32" fmla="*/ 44450 w 422275"/>
                <a:gd name="connsiteY32" fmla="*/ 631825 h 1184275"/>
                <a:gd name="connsiteX33" fmla="*/ 47625 w 422275"/>
                <a:gd name="connsiteY33" fmla="*/ 676275 h 1184275"/>
                <a:gd name="connsiteX34" fmla="*/ 31750 w 422275"/>
                <a:gd name="connsiteY34" fmla="*/ 720725 h 1184275"/>
                <a:gd name="connsiteX35" fmla="*/ 31750 w 422275"/>
                <a:gd name="connsiteY35" fmla="*/ 720725 h 1184275"/>
                <a:gd name="connsiteX36" fmla="*/ 25400 w 422275"/>
                <a:gd name="connsiteY36" fmla="*/ 755650 h 1184275"/>
                <a:gd name="connsiteX37" fmla="*/ 9525 w 422275"/>
                <a:gd name="connsiteY37" fmla="*/ 828675 h 1184275"/>
                <a:gd name="connsiteX38" fmla="*/ 15875 w 422275"/>
                <a:gd name="connsiteY38" fmla="*/ 866775 h 1184275"/>
                <a:gd name="connsiteX39" fmla="*/ 0 w 422275"/>
                <a:gd name="connsiteY39" fmla="*/ 914400 h 1184275"/>
                <a:gd name="connsiteX40" fmla="*/ 6350 w 422275"/>
                <a:gd name="connsiteY40" fmla="*/ 958850 h 1184275"/>
                <a:gd name="connsiteX41" fmla="*/ 31750 w 422275"/>
                <a:gd name="connsiteY41" fmla="*/ 993775 h 1184275"/>
                <a:gd name="connsiteX42" fmla="*/ 31750 w 422275"/>
                <a:gd name="connsiteY42" fmla="*/ 993775 h 1184275"/>
                <a:gd name="connsiteX43" fmla="*/ 22225 w 422275"/>
                <a:gd name="connsiteY43" fmla="*/ 1044575 h 1184275"/>
                <a:gd name="connsiteX44" fmla="*/ 44450 w 422275"/>
                <a:gd name="connsiteY44" fmla="*/ 1060450 h 1184275"/>
                <a:gd name="connsiteX45" fmla="*/ 85725 w 422275"/>
                <a:gd name="connsiteY45" fmla="*/ 1054100 h 1184275"/>
                <a:gd name="connsiteX46" fmla="*/ 120650 w 422275"/>
                <a:gd name="connsiteY46" fmla="*/ 1076325 h 1184275"/>
                <a:gd name="connsiteX47" fmla="*/ 130175 w 422275"/>
                <a:gd name="connsiteY47" fmla="*/ 1066800 h 1184275"/>
                <a:gd name="connsiteX48" fmla="*/ 158750 w 422275"/>
                <a:gd name="connsiteY48" fmla="*/ 1092200 h 1184275"/>
                <a:gd name="connsiteX49" fmla="*/ 196850 w 422275"/>
                <a:gd name="connsiteY49" fmla="*/ 1174750 h 1184275"/>
                <a:gd name="connsiteX50" fmla="*/ 247650 w 422275"/>
                <a:gd name="connsiteY50" fmla="*/ 1184275 h 1184275"/>
                <a:gd name="connsiteX51" fmla="*/ 298450 w 422275"/>
                <a:gd name="connsiteY51" fmla="*/ 1165225 h 1184275"/>
                <a:gd name="connsiteX52" fmla="*/ 304800 w 422275"/>
                <a:gd name="connsiteY52" fmla="*/ 1136650 h 1184275"/>
                <a:gd name="connsiteX53" fmla="*/ 288925 w 422275"/>
                <a:gd name="connsiteY53" fmla="*/ 1104900 h 1184275"/>
                <a:gd name="connsiteX54" fmla="*/ 298450 w 422275"/>
                <a:gd name="connsiteY54" fmla="*/ 1076325 h 1184275"/>
                <a:gd name="connsiteX55" fmla="*/ 292100 w 422275"/>
                <a:gd name="connsiteY55" fmla="*/ 1022350 h 1184275"/>
                <a:gd name="connsiteX56" fmla="*/ 295275 w 422275"/>
                <a:gd name="connsiteY56" fmla="*/ 1012825 h 1184275"/>
                <a:gd name="connsiteX57" fmla="*/ 320675 w 422275"/>
                <a:gd name="connsiteY57" fmla="*/ 1003300 h 1184275"/>
                <a:gd name="connsiteX58" fmla="*/ 327025 w 422275"/>
                <a:gd name="connsiteY58" fmla="*/ 984250 h 1184275"/>
                <a:gd name="connsiteX59" fmla="*/ 336550 w 422275"/>
                <a:gd name="connsiteY59" fmla="*/ 977900 h 1184275"/>
                <a:gd name="connsiteX60" fmla="*/ 339725 w 422275"/>
                <a:gd name="connsiteY60" fmla="*/ 968375 h 1184275"/>
                <a:gd name="connsiteX61" fmla="*/ 368300 w 422275"/>
                <a:gd name="connsiteY61" fmla="*/ 946150 h 1184275"/>
                <a:gd name="connsiteX62" fmla="*/ 381000 w 422275"/>
                <a:gd name="connsiteY62" fmla="*/ 927100 h 1184275"/>
                <a:gd name="connsiteX63" fmla="*/ 374650 w 422275"/>
                <a:gd name="connsiteY63" fmla="*/ 904875 h 1184275"/>
                <a:gd name="connsiteX64" fmla="*/ 365125 w 422275"/>
                <a:gd name="connsiteY64" fmla="*/ 901700 h 1184275"/>
                <a:gd name="connsiteX65" fmla="*/ 339725 w 422275"/>
                <a:gd name="connsiteY65" fmla="*/ 904875 h 1184275"/>
                <a:gd name="connsiteX66" fmla="*/ 311150 w 422275"/>
                <a:gd name="connsiteY66" fmla="*/ 927100 h 1184275"/>
                <a:gd name="connsiteX67" fmla="*/ 301625 w 422275"/>
                <a:gd name="connsiteY67" fmla="*/ 930275 h 1184275"/>
                <a:gd name="connsiteX68" fmla="*/ 292100 w 422275"/>
                <a:gd name="connsiteY68" fmla="*/ 936625 h 1184275"/>
                <a:gd name="connsiteX69" fmla="*/ 257175 w 422275"/>
                <a:gd name="connsiteY69" fmla="*/ 942975 h 1184275"/>
                <a:gd name="connsiteX70" fmla="*/ 228600 w 422275"/>
                <a:gd name="connsiteY70" fmla="*/ 927100 h 1184275"/>
                <a:gd name="connsiteX71" fmla="*/ 219075 w 422275"/>
                <a:gd name="connsiteY71" fmla="*/ 917575 h 1184275"/>
                <a:gd name="connsiteX72" fmla="*/ 193675 w 422275"/>
                <a:gd name="connsiteY72" fmla="*/ 911225 h 1184275"/>
                <a:gd name="connsiteX73" fmla="*/ 152400 w 422275"/>
                <a:gd name="connsiteY73" fmla="*/ 914400 h 1184275"/>
                <a:gd name="connsiteX74" fmla="*/ 146050 w 422275"/>
                <a:gd name="connsiteY74" fmla="*/ 904875 h 1184275"/>
                <a:gd name="connsiteX75" fmla="*/ 136525 w 422275"/>
                <a:gd name="connsiteY75" fmla="*/ 873125 h 1184275"/>
                <a:gd name="connsiteX76" fmla="*/ 136525 w 422275"/>
                <a:gd name="connsiteY76" fmla="*/ 781050 h 1184275"/>
                <a:gd name="connsiteX77" fmla="*/ 142875 w 422275"/>
                <a:gd name="connsiteY77" fmla="*/ 762000 h 1184275"/>
                <a:gd name="connsiteX78" fmla="*/ 149225 w 422275"/>
                <a:gd name="connsiteY78" fmla="*/ 742950 h 1184275"/>
                <a:gd name="connsiteX79" fmla="*/ 152400 w 422275"/>
                <a:gd name="connsiteY79" fmla="*/ 733425 h 1184275"/>
                <a:gd name="connsiteX80" fmla="*/ 155575 w 422275"/>
                <a:gd name="connsiteY80" fmla="*/ 720725 h 1184275"/>
                <a:gd name="connsiteX81" fmla="*/ 161925 w 422275"/>
                <a:gd name="connsiteY81" fmla="*/ 701675 h 1184275"/>
                <a:gd name="connsiteX82" fmla="*/ 165100 w 422275"/>
                <a:gd name="connsiteY82" fmla="*/ 679450 h 1184275"/>
                <a:gd name="connsiteX83" fmla="*/ 171450 w 422275"/>
                <a:gd name="connsiteY83" fmla="*/ 654050 h 1184275"/>
                <a:gd name="connsiteX84" fmla="*/ 180975 w 422275"/>
                <a:gd name="connsiteY84" fmla="*/ 625475 h 1184275"/>
                <a:gd name="connsiteX85" fmla="*/ 190500 w 422275"/>
                <a:gd name="connsiteY85" fmla="*/ 606425 h 1184275"/>
                <a:gd name="connsiteX86" fmla="*/ 200025 w 422275"/>
                <a:gd name="connsiteY86" fmla="*/ 603250 h 1184275"/>
                <a:gd name="connsiteX87" fmla="*/ 200025 w 422275"/>
                <a:gd name="connsiteY87" fmla="*/ 603250 h 1184275"/>
                <a:gd name="connsiteX88" fmla="*/ 222250 w 422275"/>
                <a:gd name="connsiteY88" fmla="*/ 587375 h 1184275"/>
                <a:gd name="connsiteX89" fmla="*/ 231775 w 422275"/>
                <a:gd name="connsiteY89" fmla="*/ 549275 h 1184275"/>
                <a:gd name="connsiteX90" fmla="*/ 247650 w 422275"/>
                <a:gd name="connsiteY90" fmla="*/ 530225 h 1184275"/>
                <a:gd name="connsiteX91" fmla="*/ 257175 w 422275"/>
                <a:gd name="connsiteY91" fmla="*/ 527050 h 1184275"/>
                <a:gd name="connsiteX92" fmla="*/ 266700 w 422275"/>
                <a:gd name="connsiteY92" fmla="*/ 520700 h 1184275"/>
                <a:gd name="connsiteX93" fmla="*/ 276225 w 422275"/>
                <a:gd name="connsiteY93" fmla="*/ 517525 h 1184275"/>
                <a:gd name="connsiteX94" fmla="*/ 295275 w 422275"/>
                <a:gd name="connsiteY94" fmla="*/ 504825 h 1184275"/>
                <a:gd name="connsiteX95" fmla="*/ 301625 w 422275"/>
                <a:gd name="connsiteY95" fmla="*/ 485775 h 1184275"/>
                <a:gd name="connsiteX96" fmla="*/ 304800 w 422275"/>
                <a:gd name="connsiteY96" fmla="*/ 476250 h 1184275"/>
                <a:gd name="connsiteX97" fmla="*/ 307975 w 422275"/>
                <a:gd name="connsiteY97" fmla="*/ 412750 h 1184275"/>
                <a:gd name="connsiteX98" fmla="*/ 320675 w 422275"/>
                <a:gd name="connsiteY98" fmla="*/ 393700 h 1184275"/>
                <a:gd name="connsiteX99" fmla="*/ 336550 w 422275"/>
                <a:gd name="connsiteY99" fmla="*/ 377825 h 1184275"/>
                <a:gd name="connsiteX100" fmla="*/ 339725 w 422275"/>
                <a:gd name="connsiteY100" fmla="*/ 368300 h 1184275"/>
                <a:gd name="connsiteX101" fmla="*/ 355600 w 422275"/>
                <a:gd name="connsiteY101" fmla="*/ 349250 h 1184275"/>
                <a:gd name="connsiteX102" fmla="*/ 361950 w 422275"/>
                <a:gd name="connsiteY102" fmla="*/ 330200 h 1184275"/>
                <a:gd name="connsiteX103" fmla="*/ 365125 w 422275"/>
                <a:gd name="connsiteY103" fmla="*/ 320675 h 1184275"/>
                <a:gd name="connsiteX104" fmla="*/ 349250 w 422275"/>
                <a:gd name="connsiteY104" fmla="*/ 282575 h 1184275"/>
                <a:gd name="connsiteX105" fmla="*/ 346075 w 422275"/>
                <a:gd name="connsiteY105" fmla="*/ 282575 h 1184275"/>
                <a:gd name="connsiteX106" fmla="*/ 346075 w 422275"/>
                <a:gd name="connsiteY106" fmla="*/ 282575 h 1184275"/>
                <a:gd name="connsiteX107" fmla="*/ 339725 w 422275"/>
                <a:gd name="connsiteY107" fmla="*/ 254000 h 1184275"/>
                <a:gd name="connsiteX108" fmla="*/ 349250 w 422275"/>
                <a:gd name="connsiteY108" fmla="*/ 215900 h 1184275"/>
                <a:gd name="connsiteX109" fmla="*/ 352425 w 422275"/>
                <a:gd name="connsiteY109" fmla="*/ 206375 h 1184275"/>
                <a:gd name="connsiteX110" fmla="*/ 355600 w 422275"/>
                <a:gd name="connsiteY110" fmla="*/ 196850 h 1184275"/>
                <a:gd name="connsiteX111" fmla="*/ 361950 w 422275"/>
                <a:gd name="connsiteY111" fmla="*/ 165100 h 1184275"/>
                <a:gd name="connsiteX112" fmla="*/ 365125 w 422275"/>
                <a:gd name="connsiteY112" fmla="*/ 133350 h 1184275"/>
                <a:gd name="connsiteX113" fmla="*/ 371475 w 422275"/>
                <a:gd name="connsiteY113" fmla="*/ 114300 h 1184275"/>
                <a:gd name="connsiteX114" fmla="*/ 381000 w 422275"/>
                <a:gd name="connsiteY114" fmla="*/ 107950 h 1184275"/>
                <a:gd name="connsiteX115" fmla="*/ 393700 w 422275"/>
                <a:gd name="connsiteY115" fmla="*/ 88900 h 1184275"/>
                <a:gd name="connsiteX116" fmla="*/ 400050 w 422275"/>
                <a:gd name="connsiteY116" fmla="*/ 60325 h 1184275"/>
                <a:gd name="connsiteX117" fmla="*/ 406400 w 422275"/>
                <a:gd name="connsiteY117" fmla="*/ 41275 h 1184275"/>
                <a:gd name="connsiteX118" fmla="*/ 409575 w 422275"/>
                <a:gd name="connsiteY118" fmla="*/ 31750 h 1184275"/>
                <a:gd name="connsiteX119" fmla="*/ 412750 w 422275"/>
                <a:gd name="connsiteY119" fmla="*/ 22225 h 1184275"/>
                <a:gd name="connsiteX120" fmla="*/ 422275 w 422275"/>
                <a:gd name="connsiteY120" fmla="*/ 3175 h 1184275"/>
                <a:gd name="connsiteX121" fmla="*/ 368300 w 422275"/>
                <a:gd name="connsiteY121"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22275" h="1184275">
                  <a:moveTo>
                    <a:pt x="368300" y="0"/>
                  </a:moveTo>
                  <a:lnTo>
                    <a:pt x="368300" y="0"/>
                  </a:lnTo>
                  <a:cubicBezTo>
                    <a:pt x="358775" y="2117"/>
                    <a:pt x="348982" y="3264"/>
                    <a:pt x="339725" y="6350"/>
                  </a:cubicBezTo>
                  <a:cubicBezTo>
                    <a:pt x="336105" y="7557"/>
                    <a:pt x="333613" y="10993"/>
                    <a:pt x="330200" y="12700"/>
                  </a:cubicBezTo>
                  <a:cubicBezTo>
                    <a:pt x="303910" y="25845"/>
                    <a:pt x="338447" y="4027"/>
                    <a:pt x="311150" y="22225"/>
                  </a:cubicBezTo>
                  <a:cubicBezTo>
                    <a:pt x="299571" y="56963"/>
                    <a:pt x="318966" y="5274"/>
                    <a:pt x="298450" y="38100"/>
                  </a:cubicBezTo>
                  <a:cubicBezTo>
                    <a:pt x="294902" y="43776"/>
                    <a:pt x="294217" y="50800"/>
                    <a:pt x="292100" y="57150"/>
                  </a:cubicBezTo>
                  <a:cubicBezTo>
                    <a:pt x="291042" y="60325"/>
                    <a:pt x="290781" y="63890"/>
                    <a:pt x="288925" y="66675"/>
                  </a:cubicBezTo>
                  <a:cubicBezTo>
                    <a:pt x="274108" y="88900"/>
                    <a:pt x="282575" y="81492"/>
                    <a:pt x="266700" y="92075"/>
                  </a:cubicBezTo>
                  <a:cubicBezTo>
                    <a:pt x="259550" y="113525"/>
                    <a:pt x="269466" y="90275"/>
                    <a:pt x="254000" y="107950"/>
                  </a:cubicBezTo>
                  <a:cubicBezTo>
                    <a:pt x="248974" y="113693"/>
                    <a:pt x="245533" y="120650"/>
                    <a:pt x="241300" y="127000"/>
                  </a:cubicBezTo>
                  <a:lnTo>
                    <a:pt x="228600" y="146050"/>
                  </a:lnTo>
                  <a:lnTo>
                    <a:pt x="222250" y="155575"/>
                  </a:lnTo>
                  <a:cubicBezTo>
                    <a:pt x="220133" y="158750"/>
                    <a:pt x="217107" y="161480"/>
                    <a:pt x="215900" y="165100"/>
                  </a:cubicBezTo>
                  <a:cubicBezTo>
                    <a:pt x="204321" y="199838"/>
                    <a:pt x="222788" y="147221"/>
                    <a:pt x="206375" y="184150"/>
                  </a:cubicBezTo>
                  <a:cubicBezTo>
                    <a:pt x="203657" y="190267"/>
                    <a:pt x="202142" y="196850"/>
                    <a:pt x="200025" y="203200"/>
                  </a:cubicBezTo>
                  <a:lnTo>
                    <a:pt x="196850" y="212725"/>
                  </a:lnTo>
                  <a:lnTo>
                    <a:pt x="193675" y="222250"/>
                  </a:lnTo>
                  <a:cubicBezTo>
                    <a:pt x="192617" y="225425"/>
                    <a:pt x="191312" y="228528"/>
                    <a:pt x="190500" y="231775"/>
                  </a:cubicBezTo>
                  <a:lnTo>
                    <a:pt x="184150" y="257175"/>
                  </a:lnTo>
                  <a:cubicBezTo>
                    <a:pt x="183092" y="261408"/>
                    <a:pt x="182355" y="265735"/>
                    <a:pt x="180975" y="269875"/>
                  </a:cubicBezTo>
                  <a:lnTo>
                    <a:pt x="171450" y="298450"/>
                  </a:lnTo>
                  <a:lnTo>
                    <a:pt x="158750" y="336550"/>
                  </a:lnTo>
                  <a:cubicBezTo>
                    <a:pt x="156658" y="342825"/>
                    <a:pt x="154820" y="351124"/>
                    <a:pt x="149225" y="355600"/>
                  </a:cubicBezTo>
                  <a:cubicBezTo>
                    <a:pt x="146612" y="357691"/>
                    <a:pt x="142875" y="357717"/>
                    <a:pt x="139700" y="358775"/>
                  </a:cubicBezTo>
                  <a:cubicBezTo>
                    <a:pt x="129196" y="390287"/>
                    <a:pt x="146819" y="342150"/>
                    <a:pt x="127000" y="377825"/>
                  </a:cubicBezTo>
                  <a:cubicBezTo>
                    <a:pt x="123749" y="383676"/>
                    <a:pt x="124363" y="391306"/>
                    <a:pt x="120650" y="396875"/>
                  </a:cubicBezTo>
                  <a:lnTo>
                    <a:pt x="107950" y="415925"/>
                  </a:lnTo>
                  <a:cubicBezTo>
                    <a:pt x="104074" y="450811"/>
                    <a:pt x="104775" y="434916"/>
                    <a:pt x="104775" y="463550"/>
                  </a:cubicBezTo>
                  <a:lnTo>
                    <a:pt x="88900" y="536575"/>
                  </a:lnTo>
                  <a:lnTo>
                    <a:pt x="88900" y="536575"/>
                  </a:lnTo>
                  <a:lnTo>
                    <a:pt x="82550" y="571500"/>
                  </a:lnTo>
                  <a:lnTo>
                    <a:pt x="44450" y="631825"/>
                  </a:lnTo>
                  <a:lnTo>
                    <a:pt x="47625" y="676275"/>
                  </a:lnTo>
                  <a:lnTo>
                    <a:pt x="31750" y="720725"/>
                  </a:lnTo>
                  <a:lnTo>
                    <a:pt x="31750" y="720725"/>
                  </a:lnTo>
                  <a:lnTo>
                    <a:pt x="25400" y="755650"/>
                  </a:lnTo>
                  <a:lnTo>
                    <a:pt x="9525" y="828675"/>
                  </a:lnTo>
                  <a:lnTo>
                    <a:pt x="15875" y="866775"/>
                  </a:lnTo>
                  <a:lnTo>
                    <a:pt x="0" y="914400"/>
                  </a:lnTo>
                  <a:lnTo>
                    <a:pt x="6350" y="958850"/>
                  </a:lnTo>
                  <a:lnTo>
                    <a:pt x="31750" y="993775"/>
                  </a:lnTo>
                  <a:lnTo>
                    <a:pt x="31750" y="993775"/>
                  </a:lnTo>
                  <a:lnTo>
                    <a:pt x="22225" y="1044575"/>
                  </a:lnTo>
                  <a:lnTo>
                    <a:pt x="44450" y="1060450"/>
                  </a:lnTo>
                  <a:lnTo>
                    <a:pt x="85725" y="1054100"/>
                  </a:lnTo>
                  <a:lnTo>
                    <a:pt x="120650" y="1076325"/>
                  </a:lnTo>
                  <a:lnTo>
                    <a:pt x="130175" y="1066800"/>
                  </a:lnTo>
                  <a:lnTo>
                    <a:pt x="158750" y="1092200"/>
                  </a:lnTo>
                  <a:lnTo>
                    <a:pt x="196850" y="1174750"/>
                  </a:lnTo>
                  <a:lnTo>
                    <a:pt x="247650" y="1184275"/>
                  </a:lnTo>
                  <a:lnTo>
                    <a:pt x="298450" y="1165225"/>
                  </a:lnTo>
                  <a:lnTo>
                    <a:pt x="304800" y="1136650"/>
                  </a:lnTo>
                  <a:lnTo>
                    <a:pt x="288925" y="1104900"/>
                  </a:lnTo>
                  <a:lnTo>
                    <a:pt x="298450" y="1076325"/>
                  </a:lnTo>
                  <a:lnTo>
                    <a:pt x="292100" y="1022350"/>
                  </a:lnTo>
                  <a:lnTo>
                    <a:pt x="295275" y="1012825"/>
                  </a:lnTo>
                  <a:cubicBezTo>
                    <a:pt x="303742" y="1009650"/>
                    <a:pt x="313954" y="1009349"/>
                    <a:pt x="320675" y="1003300"/>
                  </a:cubicBezTo>
                  <a:cubicBezTo>
                    <a:pt x="325650" y="998822"/>
                    <a:pt x="321456" y="987963"/>
                    <a:pt x="327025" y="984250"/>
                  </a:cubicBezTo>
                  <a:lnTo>
                    <a:pt x="336550" y="977900"/>
                  </a:lnTo>
                  <a:cubicBezTo>
                    <a:pt x="337608" y="974725"/>
                    <a:pt x="337358" y="970742"/>
                    <a:pt x="339725" y="968375"/>
                  </a:cubicBezTo>
                  <a:cubicBezTo>
                    <a:pt x="363733" y="944367"/>
                    <a:pt x="352660" y="966259"/>
                    <a:pt x="368300" y="946150"/>
                  </a:cubicBezTo>
                  <a:cubicBezTo>
                    <a:pt x="372985" y="940126"/>
                    <a:pt x="381000" y="927100"/>
                    <a:pt x="381000" y="927100"/>
                  </a:cubicBezTo>
                  <a:cubicBezTo>
                    <a:pt x="380973" y="926990"/>
                    <a:pt x="376168" y="906393"/>
                    <a:pt x="374650" y="904875"/>
                  </a:cubicBezTo>
                  <a:cubicBezTo>
                    <a:pt x="372283" y="902508"/>
                    <a:pt x="368300" y="902758"/>
                    <a:pt x="365125" y="901700"/>
                  </a:cubicBezTo>
                  <a:cubicBezTo>
                    <a:pt x="356658" y="902758"/>
                    <a:pt x="347760" y="902005"/>
                    <a:pt x="339725" y="904875"/>
                  </a:cubicBezTo>
                  <a:cubicBezTo>
                    <a:pt x="312412" y="914629"/>
                    <a:pt x="328735" y="915377"/>
                    <a:pt x="311150" y="927100"/>
                  </a:cubicBezTo>
                  <a:cubicBezTo>
                    <a:pt x="308365" y="928956"/>
                    <a:pt x="304618" y="928778"/>
                    <a:pt x="301625" y="930275"/>
                  </a:cubicBezTo>
                  <a:cubicBezTo>
                    <a:pt x="298212" y="931982"/>
                    <a:pt x="295673" y="935285"/>
                    <a:pt x="292100" y="936625"/>
                  </a:cubicBezTo>
                  <a:cubicBezTo>
                    <a:pt x="288550" y="937956"/>
                    <a:pt x="259315" y="942618"/>
                    <a:pt x="257175" y="942975"/>
                  </a:cubicBezTo>
                  <a:cubicBezTo>
                    <a:pt x="245197" y="938982"/>
                    <a:pt x="239517" y="938017"/>
                    <a:pt x="228600" y="927100"/>
                  </a:cubicBezTo>
                  <a:cubicBezTo>
                    <a:pt x="225425" y="923925"/>
                    <a:pt x="222811" y="920066"/>
                    <a:pt x="219075" y="917575"/>
                  </a:cubicBezTo>
                  <a:cubicBezTo>
                    <a:pt x="214891" y="914786"/>
                    <a:pt x="195965" y="911683"/>
                    <a:pt x="193675" y="911225"/>
                  </a:cubicBezTo>
                  <a:cubicBezTo>
                    <a:pt x="179917" y="912283"/>
                    <a:pt x="166078" y="916224"/>
                    <a:pt x="152400" y="914400"/>
                  </a:cubicBezTo>
                  <a:cubicBezTo>
                    <a:pt x="148618" y="913896"/>
                    <a:pt x="147600" y="908362"/>
                    <a:pt x="146050" y="904875"/>
                  </a:cubicBezTo>
                  <a:cubicBezTo>
                    <a:pt x="141633" y="894937"/>
                    <a:pt x="139164" y="883680"/>
                    <a:pt x="136525" y="873125"/>
                  </a:cubicBezTo>
                  <a:cubicBezTo>
                    <a:pt x="132856" y="832761"/>
                    <a:pt x="130689" y="827736"/>
                    <a:pt x="136525" y="781050"/>
                  </a:cubicBezTo>
                  <a:cubicBezTo>
                    <a:pt x="137355" y="774408"/>
                    <a:pt x="140758" y="768350"/>
                    <a:pt x="142875" y="762000"/>
                  </a:cubicBezTo>
                  <a:lnTo>
                    <a:pt x="149225" y="742950"/>
                  </a:lnTo>
                  <a:cubicBezTo>
                    <a:pt x="150283" y="739775"/>
                    <a:pt x="151588" y="736672"/>
                    <a:pt x="152400" y="733425"/>
                  </a:cubicBezTo>
                  <a:cubicBezTo>
                    <a:pt x="153458" y="729192"/>
                    <a:pt x="154321" y="724905"/>
                    <a:pt x="155575" y="720725"/>
                  </a:cubicBezTo>
                  <a:cubicBezTo>
                    <a:pt x="157498" y="714314"/>
                    <a:pt x="161925" y="701675"/>
                    <a:pt x="161925" y="701675"/>
                  </a:cubicBezTo>
                  <a:cubicBezTo>
                    <a:pt x="162983" y="694267"/>
                    <a:pt x="163632" y="686788"/>
                    <a:pt x="165100" y="679450"/>
                  </a:cubicBezTo>
                  <a:cubicBezTo>
                    <a:pt x="166812" y="670892"/>
                    <a:pt x="168690" y="662329"/>
                    <a:pt x="171450" y="654050"/>
                  </a:cubicBezTo>
                  <a:lnTo>
                    <a:pt x="180975" y="625475"/>
                  </a:lnTo>
                  <a:cubicBezTo>
                    <a:pt x="183067" y="619200"/>
                    <a:pt x="184905" y="610901"/>
                    <a:pt x="190500" y="606425"/>
                  </a:cubicBezTo>
                  <a:cubicBezTo>
                    <a:pt x="193113" y="604334"/>
                    <a:pt x="200025" y="603250"/>
                    <a:pt x="200025" y="603250"/>
                  </a:cubicBezTo>
                  <a:lnTo>
                    <a:pt x="200025" y="603250"/>
                  </a:lnTo>
                  <a:cubicBezTo>
                    <a:pt x="207433" y="597958"/>
                    <a:pt x="216485" y="594421"/>
                    <a:pt x="222250" y="587375"/>
                  </a:cubicBezTo>
                  <a:cubicBezTo>
                    <a:pt x="229752" y="578206"/>
                    <a:pt x="228350" y="559550"/>
                    <a:pt x="231775" y="549275"/>
                  </a:cubicBezTo>
                  <a:cubicBezTo>
                    <a:pt x="233448" y="544255"/>
                    <a:pt x="243860" y="532751"/>
                    <a:pt x="247650" y="530225"/>
                  </a:cubicBezTo>
                  <a:cubicBezTo>
                    <a:pt x="250435" y="528369"/>
                    <a:pt x="254182" y="528547"/>
                    <a:pt x="257175" y="527050"/>
                  </a:cubicBezTo>
                  <a:cubicBezTo>
                    <a:pt x="260588" y="525343"/>
                    <a:pt x="263287" y="522407"/>
                    <a:pt x="266700" y="520700"/>
                  </a:cubicBezTo>
                  <a:cubicBezTo>
                    <a:pt x="269693" y="519203"/>
                    <a:pt x="273299" y="519150"/>
                    <a:pt x="276225" y="517525"/>
                  </a:cubicBezTo>
                  <a:cubicBezTo>
                    <a:pt x="282896" y="513819"/>
                    <a:pt x="295275" y="504825"/>
                    <a:pt x="295275" y="504825"/>
                  </a:cubicBezTo>
                  <a:lnTo>
                    <a:pt x="301625" y="485775"/>
                  </a:lnTo>
                  <a:lnTo>
                    <a:pt x="304800" y="476250"/>
                  </a:lnTo>
                  <a:cubicBezTo>
                    <a:pt x="305858" y="455083"/>
                    <a:pt x="303973" y="433562"/>
                    <a:pt x="307975" y="412750"/>
                  </a:cubicBezTo>
                  <a:cubicBezTo>
                    <a:pt x="309416" y="405256"/>
                    <a:pt x="316442" y="400050"/>
                    <a:pt x="320675" y="393700"/>
                  </a:cubicBezTo>
                  <a:cubicBezTo>
                    <a:pt x="329142" y="381000"/>
                    <a:pt x="323850" y="386292"/>
                    <a:pt x="336550" y="377825"/>
                  </a:cubicBezTo>
                  <a:cubicBezTo>
                    <a:pt x="337608" y="374650"/>
                    <a:pt x="337869" y="371085"/>
                    <a:pt x="339725" y="368300"/>
                  </a:cubicBezTo>
                  <a:cubicBezTo>
                    <a:pt x="349694" y="353346"/>
                    <a:pt x="348675" y="364832"/>
                    <a:pt x="355600" y="349250"/>
                  </a:cubicBezTo>
                  <a:cubicBezTo>
                    <a:pt x="358318" y="343133"/>
                    <a:pt x="359833" y="336550"/>
                    <a:pt x="361950" y="330200"/>
                  </a:cubicBezTo>
                  <a:lnTo>
                    <a:pt x="365125" y="320675"/>
                  </a:lnTo>
                  <a:cubicBezTo>
                    <a:pt x="364127" y="314685"/>
                    <a:pt x="361453" y="282575"/>
                    <a:pt x="349250" y="282575"/>
                  </a:cubicBezTo>
                  <a:lnTo>
                    <a:pt x="346075" y="282575"/>
                  </a:lnTo>
                  <a:lnTo>
                    <a:pt x="346075" y="282575"/>
                  </a:lnTo>
                  <a:cubicBezTo>
                    <a:pt x="343958" y="273050"/>
                    <a:pt x="340374" y="263736"/>
                    <a:pt x="339725" y="254000"/>
                  </a:cubicBezTo>
                  <a:cubicBezTo>
                    <a:pt x="339012" y="243311"/>
                    <a:pt x="346050" y="225499"/>
                    <a:pt x="349250" y="215900"/>
                  </a:cubicBezTo>
                  <a:lnTo>
                    <a:pt x="352425" y="206375"/>
                  </a:lnTo>
                  <a:cubicBezTo>
                    <a:pt x="353483" y="203200"/>
                    <a:pt x="354944" y="200132"/>
                    <a:pt x="355600" y="196850"/>
                  </a:cubicBezTo>
                  <a:cubicBezTo>
                    <a:pt x="357717" y="186267"/>
                    <a:pt x="360876" y="175839"/>
                    <a:pt x="361950" y="165100"/>
                  </a:cubicBezTo>
                  <a:cubicBezTo>
                    <a:pt x="363008" y="154517"/>
                    <a:pt x="363165" y="143804"/>
                    <a:pt x="365125" y="133350"/>
                  </a:cubicBezTo>
                  <a:cubicBezTo>
                    <a:pt x="366359" y="126771"/>
                    <a:pt x="365906" y="118013"/>
                    <a:pt x="371475" y="114300"/>
                  </a:cubicBezTo>
                  <a:lnTo>
                    <a:pt x="381000" y="107950"/>
                  </a:lnTo>
                  <a:cubicBezTo>
                    <a:pt x="385233" y="101600"/>
                    <a:pt x="391287" y="96140"/>
                    <a:pt x="393700" y="88900"/>
                  </a:cubicBezTo>
                  <a:cubicBezTo>
                    <a:pt x="402784" y="61648"/>
                    <a:pt x="388874" y="105027"/>
                    <a:pt x="400050" y="60325"/>
                  </a:cubicBezTo>
                  <a:cubicBezTo>
                    <a:pt x="401673" y="53831"/>
                    <a:pt x="404283" y="47625"/>
                    <a:pt x="406400" y="41275"/>
                  </a:cubicBezTo>
                  <a:lnTo>
                    <a:pt x="409575" y="31750"/>
                  </a:lnTo>
                  <a:cubicBezTo>
                    <a:pt x="410633" y="28575"/>
                    <a:pt x="410894" y="25010"/>
                    <a:pt x="412750" y="22225"/>
                  </a:cubicBezTo>
                  <a:cubicBezTo>
                    <a:pt x="420956" y="9915"/>
                    <a:pt x="417893" y="16320"/>
                    <a:pt x="422275" y="3175"/>
                  </a:cubicBezTo>
                  <a:cubicBezTo>
                    <a:pt x="408734" y="-1339"/>
                    <a:pt x="377296" y="529"/>
                    <a:pt x="368300" y="0"/>
                  </a:cubicBezTo>
                  <a:close/>
                </a:path>
              </a:pathLst>
            </a:cu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3185C2-DB62-D344-A734-B8F2817E1E93}"/>
                </a:ext>
              </a:extLst>
            </p:cNvPr>
            <p:cNvSpPr txBox="1"/>
            <p:nvPr/>
          </p:nvSpPr>
          <p:spPr>
            <a:xfrm>
              <a:off x="4711827" y="2232999"/>
              <a:ext cx="2156118" cy="594464"/>
            </a:xfrm>
            <a:prstGeom prst="rect">
              <a:avLst/>
            </a:prstGeom>
            <a:noFill/>
          </p:spPr>
          <p:txBody>
            <a:bodyPr wrap="square" rtlCol="0">
              <a:spAutoFit/>
            </a:bodyPr>
            <a:lstStyle/>
            <a:p>
              <a:pPr>
                <a:defRPr/>
              </a:pPr>
              <a:r>
                <a:rPr lang="en-US" dirty="0">
                  <a:solidFill>
                    <a:prstClr val="white"/>
                  </a:solidFill>
                  <a:latin typeface="Century Gothic" panose="020B0502020202020204" pitchFamily="34" charset="0"/>
                </a:rPr>
                <a:t>Falling Creek Reservoir</a:t>
              </a:r>
            </a:p>
          </p:txBody>
        </p:sp>
      </p:grpSp>
      <p:grpSp>
        <p:nvGrpSpPr>
          <p:cNvPr id="29" name="Group 28">
            <a:extLst>
              <a:ext uri="{FF2B5EF4-FFF2-40B4-BE49-F238E27FC236}">
                <a16:creationId xmlns:a16="http://schemas.microsoft.com/office/drawing/2014/main" id="{B129ECDD-40BF-184B-86CD-06D191C6E6E3}"/>
              </a:ext>
            </a:extLst>
          </p:cNvPr>
          <p:cNvGrpSpPr/>
          <p:nvPr/>
        </p:nvGrpSpPr>
        <p:grpSpPr>
          <a:xfrm>
            <a:off x="8122179" y="4730529"/>
            <a:ext cx="1557509" cy="369332"/>
            <a:chOff x="6601656" y="4845705"/>
            <a:chExt cx="1557509" cy="369332"/>
          </a:xfrm>
        </p:grpSpPr>
        <p:cxnSp>
          <p:nvCxnSpPr>
            <p:cNvPr id="27" name="Straight Connector 26">
              <a:extLst>
                <a:ext uri="{FF2B5EF4-FFF2-40B4-BE49-F238E27FC236}">
                  <a16:creationId xmlns:a16="http://schemas.microsoft.com/office/drawing/2014/main" id="{B32BB7C1-60A3-2844-A1A6-1FE03E965C20}"/>
                </a:ext>
              </a:extLst>
            </p:cNvPr>
            <p:cNvCxnSpPr>
              <a:cxnSpLocks/>
            </p:cNvCxnSpPr>
            <p:nvPr/>
          </p:nvCxnSpPr>
          <p:spPr>
            <a:xfrm>
              <a:off x="6601656" y="4845705"/>
              <a:ext cx="1184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F56420-0A6B-C04D-A4EC-499F9BD29AA5}"/>
                </a:ext>
              </a:extLst>
            </p:cNvPr>
            <p:cNvSpPr txBox="1"/>
            <p:nvPr/>
          </p:nvSpPr>
          <p:spPr>
            <a:xfrm>
              <a:off x="6739571" y="4845705"/>
              <a:ext cx="1419594" cy="369332"/>
            </a:xfrm>
            <a:prstGeom prst="rect">
              <a:avLst/>
            </a:prstGeom>
            <a:noFill/>
          </p:spPr>
          <p:txBody>
            <a:bodyPr wrap="square" rtlCol="0">
              <a:spAutoFit/>
            </a:bodyPr>
            <a:lstStyle/>
            <a:p>
              <a:pPr algn="ctr"/>
              <a:r>
                <a:rPr lang="en-US" dirty="0"/>
                <a:t>1 km</a:t>
              </a:r>
            </a:p>
          </p:txBody>
        </p:sp>
      </p:grpSp>
      <p:pic>
        <p:nvPicPr>
          <p:cNvPr id="35" name="Picture 34" descr="A close up of a logo&#10;&#10;Description automatically generated">
            <a:extLst>
              <a:ext uri="{FF2B5EF4-FFF2-40B4-BE49-F238E27FC236}">
                <a16:creationId xmlns:a16="http://schemas.microsoft.com/office/drawing/2014/main" id="{40BD7A32-9639-3F4F-9D36-7BBB9B68633A}"/>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870873" y="4056273"/>
            <a:ext cx="353029" cy="510130"/>
          </a:xfrm>
          <a:prstGeom prst="rect">
            <a:avLst/>
          </a:prstGeom>
        </p:spPr>
      </p:pic>
      <p:pic>
        <p:nvPicPr>
          <p:cNvPr id="36" name="Picture 35">
            <a:extLst>
              <a:ext uri="{FF2B5EF4-FFF2-40B4-BE49-F238E27FC236}">
                <a16:creationId xmlns:a16="http://schemas.microsoft.com/office/drawing/2014/main" id="{4608CB96-9E52-C949-9F06-6913471E1486}"/>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
                    </a14:imgEffect>
                    <a14:imgEffect>
                      <a14:brightnessContrast contrast="43000"/>
                    </a14:imgEffect>
                  </a14:imgLayer>
                </a14:imgProps>
              </a:ext>
            </a:extLst>
          </a:blip>
          <a:stretch>
            <a:fillRect/>
          </a:stretch>
        </p:blipFill>
        <p:spPr>
          <a:xfrm>
            <a:off x="1971495" y="1851193"/>
            <a:ext cx="2805236" cy="467540"/>
          </a:xfrm>
          <a:prstGeom prst="rect">
            <a:avLst/>
          </a:prstGeom>
        </p:spPr>
      </p:pic>
    </p:spTree>
    <p:custDataLst>
      <p:tags r:id="rId1"/>
    </p:custDataLst>
    <p:extLst>
      <p:ext uri="{BB962C8B-B14F-4D97-AF65-F5344CB8AC3E}">
        <p14:creationId xmlns:p14="http://schemas.microsoft.com/office/powerpoint/2010/main" val="2904499661"/>
      </p:ext>
    </p:extLst>
  </p:cSld>
  <p:clrMapOvr>
    <a:masterClrMapping/>
  </p:clrMapOvr>
  <mc:AlternateContent xmlns:mc="http://schemas.openxmlformats.org/markup-compatibility/2006" xmlns:p14="http://schemas.microsoft.com/office/powerpoint/2010/main">
    <mc:Choice Requires="p14">
      <p:transition spd="slow" p14:dur="2000" advTm="59298"/>
    </mc:Choice>
    <mc:Fallback xmlns="">
      <p:transition spd="slow" advTm="592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D480AFF-779C-8D4D-B9BA-7F38BA922863}"/>
              </a:ext>
            </a:extLst>
          </p:cNvPr>
          <p:cNvGrpSpPr/>
          <p:nvPr/>
        </p:nvGrpSpPr>
        <p:grpSpPr>
          <a:xfrm>
            <a:off x="2695397" y="1884317"/>
            <a:ext cx="7308609" cy="3158333"/>
            <a:chOff x="123817" y="1754513"/>
            <a:chExt cx="6972929" cy="3248319"/>
          </a:xfrm>
        </p:grpSpPr>
        <p:sp>
          <p:nvSpPr>
            <p:cNvPr id="9" name="Rectangle 8">
              <a:extLst>
                <a:ext uri="{FF2B5EF4-FFF2-40B4-BE49-F238E27FC236}">
                  <a16:creationId xmlns:a16="http://schemas.microsoft.com/office/drawing/2014/main" id="{459C5D81-952B-FD43-970B-FF1429DE5C6D}"/>
                </a:ext>
              </a:extLst>
            </p:cNvPr>
            <p:cNvSpPr/>
            <p:nvPr/>
          </p:nvSpPr>
          <p:spPr>
            <a:xfrm>
              <a:off x="123817" y="1754513"/>
              <a:ext cx="6972929" cy="3248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3DE6F49-2848-504F-8A12-AFE72AAECF05}"/>
                </a:ext>
              </a:extLst>
            </p:cNvPr>
            <p:cNvSpPr/>
            <p:nvPr/>
          </p:nvSpPr>
          <p:spPr>
            <a:xfrm>
              <a:off x="378170" y="3094009"/>
              <a:ext cx="5873212" cy="180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731AFF5E-1175-EA42-A24C-346CBF214817}"/>
                </a:ext>
              </a:extLst>
            </p:cNvPr>
            <p:cNvSpPr/>
            <p:nvPr/>
          </p:nvSpPr>
          <p:spPr>
            <a:xfrm>
              <a:off x="969142" y="3016123"/>
              <a:ext cx="4734217" cy="238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reeform 11">
              <a:extLst>
                <a:ext uri="{FF2B5EF4-FFF2-40B4-BE49-F238E27FC236}">
                  <a16:creationId xmlns:a16="http://schemas.microsoft.com/office/drawing/2014/main" id="{2414709E-58DC-284B-B2E3-714E1984B1A9}"/>
                </a:ext>
              </a:extLst>
            </p:cNvPr>
            <p:cNvSpPr/>
            <p:nvPr/>
          </p:nvSpPr>
          <p:spPr>
            <a:xfrm>
              <a:off x="349875" y="2795143"/>
              <a:ext cx="1214867" cy="586872"/>
            </a:xfrm>
            <a:custGeom>
              <a:avLst/>
              <a:gdLst>
                <a:gd name="connsiteX0" fmla="*/ 29028 w 1306285"/>
                <a:gd name="connsiteY0" fmla="*/ 653143 h 653143"/>
                <a:gd name="connsiteX1" fmla="*/ 1306285 w 1306285"/>
                <a:gd name="connsiteY1" fmla="*/ 624115 h 653143"/>
                <a:gd name="connsiteX2" fmla="*/ 1204685 w 1306285"/>
                <a:gd name="connsiteY2" fmla="*/ 551543 h 653143"/>
                <a:gd name="connsiteX3" fmla="*/ 1161142 w 1306285"/>
                <a:gd name="connsiteY3" fmla="*/ 537029 h 653143"/>
                <a:gd name="connsiteX4" fmla="*/ 1132114 w 1306285"/>
                <a:gd name="connsiteY4" fmla="*/ 493486 h 653143"/>
                <a:gd name="connsiteX5" fmla="*/ 1088571 w 1306285"/>
                <a:gd name="connsiteY5" fmla="*/ 464458 h 653143"/>
                <a:gd name="connsiteX6" fmla="*/ 1001485 w 1306285"/>
                <a:gd name="connsiteY6" fmla="*/ 333829 h 653143"/>
                <a:gd name="connsiteX7" fmla="*/ 972457 w 1306285"/>
                <a:gd name="connsiteY7" fmla="*/ 290286 h 653143"/>
                <a:gd name="connsiteX8" fmla="*/ 928914 w 1306285"/>
                <a:gd name="connsiteY8" fmla="*/ 246743 h 653143"/>
                <a:gd name="connsiteX9" fmla="*/ 870857 w 1306285"/>
                <a:gd name="connsiteY9" fmla="*/ 159658 h 653143"/>
                <a:gd name="connsiteX10" fmla="*/ 798285 w 1306285"/>
                <a:gd name="connsiteY10" fmla="*/ 72572 h 653143"/>
                <a:gd name="connsiteX11" fmla="*/ 754742 w 1306285"/>
                <a:gd name="connsiteY11" fmla="*/ 58058 h 653143"/>
                <a:gd name="connsiteX12" fmla="*/ 711200 w 1306285"/>
                <a:gd name="connsiteY12" fmla="*/ 29029 h 653143"/>
                <a:gd name="connsiteX13" fmla="*/ 449942 w 1306285"/>
                <a:gd name="connsiteY13" fmla="*/ 0 h 653143"/>
                <a:gd name="connsiteX14" fmla="*/ 72571 w 1306285"/>
                <a:gd name="connsiteY14" fmla="*/ 14515 h 653143"/>
                <a:gd name="connsiteX15" fmla="*/ 29028 w 1306285"/>
                <a:gd name="connsiteY15" fmla="*/ 29029 h 653143"/>
                <a:gd name="connsiteX16" fmla="*/ 0 w 1306285"/>
                <a:gd name="connsiteY16" fmla="*/ 116115 h 653143"/>
                <a:gd name="connsiteX17" fmla="*/ 14514 w 1306285"/>
                <a:gd name="connsiteY17" fmla="*/ 377372 h 653143"/>
                <a:gd name="connsiteX18" fmla="*/ 29028 w 1306285"/>
                <a:gd name="connsiteY18" fmla="*/ 478972 h 653143"/>
                <a:gd name="connsiteX19" fmla="*/ 58057 w 1306285"/>
                <a:gd name="connsiteY19" fmla="*/ 566058 h 653143"/>
                <a:gd name="connsiteX20" fmla="*/ 29028 w 1306285"/>
                <a:gd name="connsiteY20"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6285" h="653143">
                  <a:moveTo>
                    <a:pt x="29028" y="653143"/>
                  </a:moveTo>
                  <a:lnTo>
                    <a:pt x="1306285" y="624115"/>
                  </a:lnTo>
                  <a:cubicBezTo>
                    <a:pt x="1272418" y="599924"/>
                    <a:pt x="1240373" y="572956"/>
                    <a:pt x="1204685" y="551543"/>
                  </a:cubicBezTo>
                  <a:cubicBezTo>
                    <a:pt x="1191566" y="543672"/>
                    <a:pt x="1173089" y="546586"/>
                    <a:pt x="1161142" y="537029"/>
                  </a:cubicBezTo>
                  <a:cubicBezTo>
                    <a:pt x="1147521" y="526132"/>
                    <a:pt x="1144449" y="505821"/>
                    <a:pt x="1132114" y="493486"/>
                  </a:cubicBezTo>
                  <a:cubicBezTo>
                    <a:pt x="1119779" y="481151"/>
                    <a:pt x="1103085" y="474134"/>
                    <a:pt x="1088571" y="464458"/>
                  </a:cubicBezTo>
                  <a:lnTo>
                    <a:pt x="1001485" y="333829"/>
                  </a:lnTo>
                  <a:cubicBezTo>
                    <a:pt x="991809" y="319315"/>
                    <a:pt x="984792" y="302621"/>
                    <a:pt x="972457" y="290286"/>
                  </a:cubicBezTo>
                  <a:cubicBezTo>
                    <a:pt x="957943" y="275772"/>
                    <a:pt x="941516" y="262946"/>
                    <a:pt x="928914" y="246743"/>
                  </a:cubicBezTo>
                  <a:cubicBezTo>
                    <a:pt x="907495" y="219204"/>
                    <a:pt x="890209" y="188686"/>
                    <a:pt x="870857" y="159658"/>
                  </a:cubicBezTo>
                  <a:cubicBezTo>
                    <a:pt x="849437" y="127529"/>
                    <a:pt x="831811" y="94922"/>
                    <a:pt x="798285" y="72572"/>
                  </a:cubicBezTo>
                  <a:cubicBezTo>
                    <a:pt x="785555" y="64085"/>
                    <a:pt x="769256" y="62896"/>
                    <a:pt x="754742" y="58058"/>
                  </a:cubicBezTo>
                  <a:cubicBezTo>
                    <a:pt x="740228" y="48382"/>
                    <a:pt x="726802" y="36830"/>
                    <a:pt x="711200" y="29029"/>
                  </a:cubicBezTo>
                  <a:cubicBezTo>
                    <a:pt x="641946" y="-5599"/>
                    <a:pt x="477128" y="1812"/>
                    <a:pt x="449942" y="0"/>
                  </a:cubicBezTo>
                  <a:cubicBezTo>
                    <a:pt x="324152" y="4838"/>
                    <a:pt x="198156" y="5854"/>
                    <a:pt x="72571" y="14515"/>
                  </a:cubicBezTo>
                  <a:cubicBezTo>
                    <a:pt x="57308" y="15568"/>
                    <a:pt x="37921" y="16579"/>
                    <a:pt x="29028" y="29029"/>
                  </a:cubicBezTo>
                  <a:cubicBezTo>
                    <a:pt x="11243" y="53928"/>
                    <a:pt x="0" y="116115"/>
                    <a:pt x="0" y="116115"/>
                  </a:cubicBezTo>
                  <a:cubicBezTo>
                    <a:pt x="4838" y="203201"/>
                    <a:pt x="7559" y="290430"/>
                    <a:pt x="14514" y="377372"/>
                  </a:cubicBezTo>
                  <a:cubicBezTo>
                    <a:pt x="17242" y="411474"/>
                    <a:pt x="21335" y="445638"/>
                    <a:pt x="29028" y="478972"/>
                  </a:cubicBezTo>
                  <a:cubicBezTo>
                    <a:pt x="35908" y="508787"/>
                    <a:pt x="58057" y="535459"/>
                    <a:pt x="58057" y="566058"/>
                  </a:cubicBezTo>
                  <a:lnTo>
                    <a:pt x="29028" y="6531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a:extLst>
                <a:ext uri="{FF2B5EF4-FFF2-40B4-BE49-F238E27FC236}">
                  <a16:creationId xmlns:a16="http://schemas.microsoft.com/office/drawing/2014/main" id="{AC1F3B0B-5468-DA47-988B-D2EA97FC50A8}"/>
                </a:ext>
              </a:extLst>
            </p:cNvPr>
            <p:cNvSpPr/>
            <p:nvPr/>
          </p:nvSpPr>
          <p:spPr>
            <a:xfrm>
              <a:off x="4870466" y="2736798"/>
              <a:ext cx="1452159" cy="586872"/>
            </a:xfrm>
            <a:custGeom>
              <a:avLst/>
              <a:gdLst>
                <a:gd name="connsiteX0" fmla="*/ 1074057 w 1132748"/>
                <a:gd name="connsiteY0" fmla="*/ 527195 h 541709"/>
                <a:gd name="connsiteX1" fmla="*/ 0 w 1132748"/>
                <a:gd name="connsiteY1" fmla="*/ 541709 h 541709"/>
                <a:gd name="connsiteX2" fmla="*/ 116114 w 1132748"/>
                <a:gd name="connsiteY2" fmla="*/ 483652 h 541709"/>
                <a:gd name="connsiteX3" fmla="*/ 159657 w 1132748"/>
                <a:gd name="connsiteY3" fmla="*/ 454623 h 541709"/>
                <a:gd name="connsiteX4" fmla="*/ 246742 w 1132748"/>
                <a:gd name="connsiteY4" fmla="*/ 425595 h 541709"/>
                <a:gd name="connsiteX5" fmla="*/ 290285 w 1132748"/>
                <a:gd name="connsiteY5" fmla="*/ 411080 h 541709"/>
                <a:gd name="connsiteX6" fmla="*/ 348342 w 1132748"/>
                <a:gd name="connsiteY6" fmla="*/ 323995 h 541709"/>
                <a:gd name="connsiteX7" fmla="*/ 391885 w 1132748"/>
                <a:gd name="connsiteY7" fmla="*/ 309480 h 541709"/>
                <a:gd name="connsiteX8" fmla="*/ 478971 w 1132748"/>
                <a:gd name="connsiteY8" fmla="*/ 251423 h 541709"/>
                <a:gd name="connsiteX9" fmla="*/ 537028 w 1132748"/>
                <a:gd name="connsiteY9" fmla="*/ 120795 h 541709"/>
                <a:gd name="connsiteX10" fmla="*/ 667657 w 1132748"/>
                <a:gd name="connsiteY10" fmla="*/ 48223 h 541709"/>
                <a:gd name="connsiteX11" fmla="*/ 725714 w 1132748"/>
                <a:gd name="connsiteY11" fmla="*/ 33709 h 541709"/>
                <a:gd name="connsiteX12" fmla="*/ 943428 w 1132748"/>
                <a:gd name="connsiteY12" fmla="*/ 19195 h 541709"/>
                <a:gd name="connsiteX13" fmla="*/ 1088571 w 1132748"/>
                <a:gd name="connsiteY13" fmla="*/ 19195 h 541709"/>
                <a:gd name="connsiteX14" fmla="*/ 1117600 w 1132748"/>
                <a:gd name="connsiteY14" fmla="*/ 62737 h 541709"/>
                <a:gd name="connsiteX15" fmla="*/ 1103085 w 1132748"/>
                <a:gd name="connsiteY15" fmla="*/ 193366 h 541709"/>
                <a:gd name="connsiteX16" fmla="*/ 1074057 w 1132748"/>
                <a:gd name="connsiteY16" fmla="*/ 527195 h 54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2748" h="541709">
                  <a:moveTo>
                    <a:pt x="1074057" y="527195"/>
                  </a:moveTo>
                  <a:lnTo>
                    <a:pt x="0" y="541709"/>
                  </a:lnTo>
                  <a:cubicBezTo>
                    <a:pt x="38705" y="522357"/>
                    <a:pt x="78125" y="504373"/>
                    <a:pt x="116114" y="483652"/>
                  </a:cubicBezTo>
                  <a:cubicBezTo>
                    <a:pt x="131428" y="475299"/>
                    <a:pt x="143716" y="461708"/>
                    <a:pt x="159657" y="454623"/>
                  </a:cubicBezTo>
                  <a:cubicBezTo>
                    <a:pt x="187618" y="442196"/>
                    <a:pt x="217714" y="435271"/>
                    <a:pt x="246742" y="425595"/>
                  </a:cubicBezTo>
                  <a:lnTo>
                    <a:pt x="290285" y="411080"/>
                  </a:lnTo>
                  <a:cubicBezTo>
                    <a:pt x="305502" y="365430"/>
                    <a:pt x="301748" y="355058"/>
                    <a:pt x="348342" y="323995"/>
                  </a:cubicBezTo>
                  <a:cubicBezTo>
                    <a:pt x="361072" y="315508"/>
                    <a:pt x="378511" y="316910"/>
                    <a:pt x="391885" y="309480"/>
                  </a:cubicBezTo>
                  <a:cubicBezTo>
                    <a:pt x="422383" y="292537"/>
                    <a:pt x="478971" y="251423"/>
                    <a:pt x="478971" y="251423"/>
                  </a:cubicBezTo>
                  <a:cubicBezTo>
                    <a:pt x="489783" y="218989"/>
                    <a:pt x="504557" y="149207"/>
                    <a:pt x="537028" y="120795"/>
                  </a:cubicBezTo>
                  <a:cubicBezTo>
                    <a:pt x="587435" y="76689"/>
                    <a:pt x="612683" y="63929"/>
                    <a:pt x="667657" y="48223"/>
                  </a:cubicBezTo>
                  <a:cubicBezTo>
                    <a:pt x="686837" y="42743"/>
                    <a:pt x="705876" y="35797"/>
                    <a:pt x="725714" y="33709"/>
                  </a:cubicBezTo>
                  <a:cubicBezTo>
                    <a:pt x="798047" y="26095"/>
                    <a:pt x="870857" y="24033"/>
                    <a:pt x="943428" y="19195"/>
                  </a:cubicBezTo>
                  <a:cubicBezTo>
                    <a:pt x="999182" y="610"/>
                    <a:pt x="1017092" y="-12573"/>
                    <a:pt x="1088571" y="19195"/>
                  </a:cubicBezTo>
                  <a:cubicBezTo>
                    <a:pt x="1104511" y="26280"/>
                    <a:pt x="1107924" y="48223"/>
                    <a:pt x="1117600" y="62737"/>
                  </a:cubicBezTo>
                  <a:cubicBezTo>
                    <a:pt x="1158724" y="186110"/>
                    <a:pt x="1103085" y="-9838"/>
                    <a:pt x="1103085" y="193366"/>
                  </a:cubicBezTo>
                  <a:lnTo>
                    <a:pt x="1074057" y="52719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Graphic 13" descr="Deciduous tree">
              <a:extLst>
                <a:ext uri="{FF2B5EF4-FFF2-40B4-BE49-F238E27FC236}">
                  <a16:creationId xmlns:a16="http://schemas.microsoft.com/office/drawing/2014/main" id="{81D183EA-0576-E747-B181-913FE42041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170" y="1798017"/>
              <a:ext cx="1005055" cy="1075034"/>
            </a:xfrm>
            <a:prstGeom prst="rect">
              <a:avLst/>
            </a:prstGeom>
          </p:spPr>
        </p:pic>
        <p:sp>
          <p:nvSpPr>
            <p:cNvPr id="15" name="Freeform 14">
              <a:extLst>
                <a:ext uri="{FF2B5EF4-FFF2-40B4-BE49-F238E27FC236}">
                  <a16:creationId xmlns:a16="http://schemas.microsoft.com/office/drawing/2014/main" id="{0EB383AA-5AC6-3F44-88FB-BEF9755D5076}"/>
                </a:ext>
              </a:extLst>
            </p:cNvPr>
            <p:cNvSpPr/>
            <p:nvPr/>
          </p:nvSpPr>
          <p:spPr>
            <a:xfrm>
              <a:off x="1383226" y="3094008"/>
              <a:ext cx="3906049" cy="1561117"/>
            </a:xfrm>
            <a:custGeom>
              <a:avLst/>
              <a:gdLst>
                <a:gd name="connsiteX0" fmla="*/ 0 w 5504775"/>
                <a:gd name="connsiteY0" fmla="*/ 174172 h 2206172"/>
                <a:gd name="connsiteX1" fmla="*/ 0 w 5504775"/>
                <a:gd name="connsiteY1" fmla="*/ 174172 h 2206172"/>
                <a:gd name="connsiteX2" fmla="*/ 58057 w 5504775"/>
                <a:gd name="connsiteY2" fmla="*/ 290286 h 2206172"/>
                <a:gd name="connsiteX3" fmla="*/ 87086 w 5504775"/>
                <a:gd name="connsiteY3" fmla="*/ 377372 h 2206172"/>
                <a:gd name="connsiteX4" fmla="*/ 116114 w 5504775"/>
                <a:gd name="connsiteY4" fmla="*/ 464458 h 2206172"/>
                <a:gd name="connsiteX5" fmla="*/ 145143 w 5504775"/>
                <a:gd name="connsiteY5" fmla="*/ 551543 h 2206172"/>
                <a:gd name="connsiteX6" fmla="*/ 159657 w 5504775"/>
                <a:gd name="connsiteY6" fmla="*/ 595086 h 2206172"/>
                <a:gd name="connsiteX7" fmla="*/ 217714 w 5504775"/>
                <a:gd name="connsiteY7" fmla="*/ 682172 h 2206172"/>
                <a:gd name="connsiteX8" fmla="*/ 246743 w 5504775"/>
                <a:gd name="connsiteY8" fmla="*/ 769258 h 2206172"/>
                <a:gd name="connsiteX9" fmla="*/ 275771 w 5504775"/>
                <a:gd name="connsiteY9" fmla="*/ 812800 h 2206172"/>
                <a:gd name="connsiteX10" fmla="*/ 304800 w 5504775"/>
                <a:gd name="connsiteY10" fmla="*/ 914400 h 2206172"/>
                <a:gd name="connsiteX11" fmla="*/ 333828 w 5504775"/>
                <a:gd name="connsiteY11" fmla="*/ 957943 h 2206172"/>
                <a:gd name="connsiteX12" fmla="*/ 348343 w 5504775"/>
                <a:gd name="connsiteY12" fmla="*/ 1001486 h 2206172"/>
                <a:gd name="connsiteX13" fmla="*/ 391886 w 5504775"/>
                <a:gd name="connsiteY13" fmla="*/ 1016000 h 2206172"/>
                <a:gd name="connsiteX14" fmla="*/ 464457 w 5504775"/>
                <a:gd name="connsiteY14" fmla="*/ 1146629 h 2206172"/>
                <a:gd name="connsiteX15" fmla="*/ 493486 w 5504775"/>
                <a:gd name="connsiteY15" fmla="*/ 1190172 h 2206172"/>
                <a:gd name="connsiteX16" fmla="*/ 537028 w 5504775"/>
                <a:gd name="connsiteY16" fmla="*/ 1219200 h 2206172"/>
                <a:gd name="connsiteX17" fmla="*/ 667657 w 5504775"/>
                <a:gd name="connsiteY17" fmla="*/ 1320800 h 2206172"/>
                <a:gd name="connsiteX18" fmla="*/ 711200 w 5504775"/>
                <a:gd name="connsiteY18" fmla="*/ 1349829 h 2206172"/>
                <a:gd name="connsiteX19" fmla="*/ 812800 w 5504775"/>
                <a:gd name="connsiteY19" fmla="*/ 1378858 h 2206172"/>
                <a:gd name="connsiteX20" fmla="*/ 899886 w 5504775"/>
                <a:gd name="connsiteY20" fmla="*/ 1407886 h 2206172"/>
                <a:gd name="connsiteX21" fmla="*/ 943428 w 5504775"/>
                <a:gd name="connsiteY21" fmla="*/ 1436915 h 2206172"/>
                <a:gd name="connsiteX22" fmla="*/ 1088571 w 5504775"/>
                <a:gd name="connsiteY22" fmla="*/ 1480458 h 2206172"/>
                <a:gd name="connsiteX23" fmla="*/ 1103086 w 5504775"/>
                <a:gd name="connsiteY23" fmla="*/ 1524000 h 2206172"/>
                <a:gd name="connsiteX24" fmla="*/ 1146628 w 5504775"/>
                <a:gd name="connsiteY24" fmla="*/ 1538515 h 2206172"/>
                <a:gd name="connsiteX25" fmla="*/ 1190171 w 5504775"/>
                <a:gd name="connsiteY25" fmla="*/ 1567543 h 2206172"/>
                <a:gd name="connsiteX26" fmla="*/ 1233714 w 5504775"/>
                <a:gd name="connsiteY26" fmla="*/ 1611086 h 2206172"/>
                <a:gd name="connsiteX27" fmla="*/ 1494971 w 5504775"/>
                <a:gd name="connsiteY27" fmla="*/ 1669143 h 2206172"/>
                <a:gd name="connsiteX28" fmla="*/ 1625600 w 5504775"/>
                <a:gd name="connsiteY28" fmla="*/ 1698172 h 2206172"/>
                <a:gd name="connsiteX29" fmla="*/ 1669143 w 5504775"/>
                <a:gd name="connsiteY29" fmla="*/ 1727200 h 2206172"/>
                <a:gd name="connsiteX30" fmla="*/ 1712686 w 5504775"/>
                <a:gd name="connsiteY30" fmla="*/ 1828800 h 2206172"/>
                <a:gd name="connsiteX31" fmla="*/ 1756228 w 5504775"/>
                <a:gd name="connsiteY31" fmla="*/ 1843315 h 2206172"/>
                <a:gd name="connsiteX32" fmla="*/ 1799771 w 5504775"/>
                <a:gd name="connsiteY32" fmla="*/ 1872343 h 2206172"/>
                <a:gd name="connsiteX33" fmla="*/ 1886857 w 5504775"/>
                <a:gd name="connsiteY33" fmla="*/ 1901372 h 2206172"/>
                <a:gd name="connsiteX34" fmla="*/ 1973943 w 5504775"/>
                <a:gd name="connsiteY34" fmla="*/ 1930400 h 2206172"/>
                <a:gd name="connsiteX35" fmla="*/ 2017486 w 5504775"/>
                <a:gd name="connsiteY35" fmla="*/ 1944915 h 2206172"/>
                <a:gd name="connsiteX36" fmla="*/ 2061028 w 5504775"/>
                <a:gd name="connsiteY36" fmla="*/ 1959429 h 2206172"/>
                <a:gd name="connsiteX37" fmla="*/ 2104571 w 5504775"/>
                <a:gd name="connsiteY37" fmla="*/ 1988458 h 2206172"/>
                <a:gd name="connsiteX38" fmla="*/ 2133600 w 5504775"/>
                <a:gd name="connsiteY38" fmla="*/ 2075543 h 2206172"/>
                <a:gd name="connsiteX39" fmla="*/ 2162628 w 5504775"/>
                <a:gd name="connsiteY39" fmla="*/ 2133600 h 2206172"/>
                <a:gd name="connsiteX40" fmla="*/ 2177143 w 5504775"/>
                <a:gd name="connsiteY40" fmla="*/ 2177143 h 2206172"/>
                <a:gd name="connsiteX41" fmla="*/ 2336800 w 5504775"/>
                <a:gd name="connsiteY41" fmla="*/ 2191658 h 2206172"/>
                <a:gd name="connsiteX42" fmla="*/ 2423886 w 5504775"/>
                <a:gd name="connsiteY42" fmla="*/ 2206172 h 2206172"/>
                <a:gd name="connsiteX43" fmla="*/ 2510971 w 5504775"/>
                <a:gd name="connsiteY43" fmla="*/ 2191658 h 2206172"/>
                <a:gd name="connsiteX44" fmla="*/ 2554514 w 5504775"/>
                <a:gd name="connsiteY44" fmla="*/ 2177143 h 2206172"/>
                <a:gd name="connsiteX45" fmla="*/ 2815771 w 5504775"/>
                <a:gd name="connsiteY45" fmla="*/ 2162629 h 2206172"/>
                <a:gd name="connsiteX46" fmla="*/ 3004457 w 5504775"/>
                <a:gd name="connsiteY46" fmla="*/ 2119086 h 2206172"/>
                <a:gd name="connsiteX47" fmla="*/ 3004457 w 5504775"/>
                <a:gd name="connsiteY47" fmla="*/ 2119086 h 2206172"/>
                <a:gd name="connsiteX48" fmla="*/ 3149600 w 5504775"/>
                <a:gd name="connsiteY48" fmla="*/ 2090058 h 2206172"/>
                <a:gd name="connsiteX49" fmla="*/ 3236686 w 5504775"/>
                <a:gd name="connsiteY49" fmla="*/ 2061029 h 2206172"/>
                <a:gd name="connsiteX50" fmla="*/ 3280228 w 5504775"/>
                <a:gd name="connsiteY50" fmla="*/ 2046515 h 2206172"/>
                <a:gd name="connsiteX51" fmla="*/ 3367314 w 5504775"/>
                <a:gd name="connsiteY51" fmla="*/ 1973943 h 2206172"/>
                <a:gd name="connsiteX52" fmla="*/ 3410857 w 5504775"/>
                <a:gd name="connsiteY52" fmla="*/ 1886858 h 2206172"/>
                <a:gd name="connsiteX53" fmla="*/ 3570514 w 5504775"/>
                <a:gd name="connsiteY53" fmla="*/ 1872343 h 2206172"/>
                <a:gd name="connsiteX54" fmla="*/ 3686628 w 5504775"/>
                <a:gd name="connsiteY54" fmla="*/ 1857829 h 2206172"/>
                <a:gd name="connsiteX55" fmla="*/ 3773714 w 5504775"/>
                <a:gd name="connsiteY55" fmla="*/ 1814286 h 2206172"/>
                <a:gd name="connsiteX56" fmla="*/ 3817257 w 5504775"/>
                <a:gd name="connsiteY56" fmla="*/ 1785258 h 2206172"/>
                <a:gd name="connsiteX57" fmla="*/ 3947886 w 5504775"/>
                <a:gd name="connsiteY57" fmla="*/ 1756229 h 2206172"/>
                <a:gd name="connsiteX58" fmla="*/ 4049486 w 5504775"/>
                <a:gd name="connsiteY58" fmla="*/ 1770743 h 2206172"/>
                <a:gd name="connsiteX59" fmla="*/ 4136571 w 5504775"/>
                <a:gd name="connsiteY59" fmla="*/ 1712686 h 2206172"/>
                <a:gd name="connsiteX60" fmla="*/ 4180114 w 5504775"/>
                <a:gd name="connsiteY60" fmla="*/ 1698172 h 2206172"/>
                <a:gd name="connsiteX61" fmla="*/ 4223657 w 5504775"/>
                <a:gd name="connsiteY61" fmla="*/ 1669143 h 2206172"/>
                <a:gd name="connsiteX62" fmla="*/ 4238171 w 5504775"/>
                <a:gd name="connsiteY62" fmla="*/ 1625600 h 2206172"/>
                <a:gd name="connsiteX63" fmla="*/ 4267200 w 5504775"/>
                <a:gd name="connsiteY63" fmla="*/ 1582058 h 2206172"/>
                <a:gd name="connsiteX64" fmla="*/ 4310743 w 5504775"/>
                <a:gd name="connsiteY64" fmla="*/ 1422400 h 2206172"/>
                <a:gd name="connsiteX65" fmla="*/ 4354286 w 5504775"/>
                <a:gd name="connsiteY65" fmla="*/ 1349829 h 2206172"/>
                <a:gd name="connsiteX66" fmla="*/ 4412343 w 5504775"/>
                <a:gd name="connsiteY66" fmla="*/ 1306286 h 2206172"/>
                <a:gd name="connsiteX67" fmla="*/ 4499428 w 5504775"/>
                <a:gd name="connsiteY67" fmla="*/ 1219200 h 2206172"/>
                <a:gd name="connsiteX68" fmla="*/ 4542971 w 5504775"/>
                <a:gd name="connsiteY68" fmla="*/ 1175658 h 2206172"/>
                <a:gd name="connsiteX69" fmla="*/ 4572000 w 5504775"/>
                <a:gd name="connsiteY69" fmla="*/ 1117600 h 2206172"/>
                <a:gd name="connsiteX70" fmla="*/ 4630057 w 5504775"/>
                <a:gd name="connsiteY70" fmla="*/ 1074058 h 2206172"/>
                <a:gd name="connsiteX71" fmla="*/ 4717143 w 5504775"/>
                <a:gd name="connsiteY71" fmla="*/ 1001486 h 2206172"/>
                <a:gd name="connsiteX72" fmla="*/ 4775200 w 5504775"/>
                <a:gd name="connsiteY72" fmla="*/ 914400 h 2206172"/>
                <a:gd name="connsiteX73" fmla="*/ 4804228 w 5504775"/>
                <a:gd name="connsiteY73" fmla="*/ 870858 h 2206172"/>
                <a:gd name="connsiteX74" fmla="*/ 4891314 w 5504775"/>
                <a:gd name="connsiteY74" fmla="*/ 798286 h 2206172"/>
                <a:gd name="connsiteX75" fmla="*/ 4934857 w 5504775"/>
                <a:gd name="connsiteY75" fmla="*/ 740229 h 2206172"/>
                <a:gd name="connsiteX76" fmla="*/ 5007428 w 5504775"/>
                <a:gd name="connsiteY76" fmla="*/ 653143 h 2206172"/>
                <a:gd name="connsiteX77" fmla="*/ 5036457 w 5504775"/>
                <a:gd name="connsiteY77" fmla="*/ 449943 h 2206172"/>
                <a:gd name="connsiteX78" fmla="*/ 5065486 w 5504775"/>
                <a:gd name="connsiteY78" fmla="*/ 362858 h 2206172"/>
                <a:gd name="connsiteX79" fmla="*/ 5239657 w 5504775"/>
                <a:gd name="connsiteY79" fmla="*/ 246743 h 2206172"/>
                <a:gd name="connsiteX80" fmla="*/ 5283200 w 5504775"/>
                <a:gd name="connsiteY80" fmla="*/ 217715 h 2206172"/>
                <a:gd name="connsiteX81" fmla="*/ 5326743 w 5504775"/>
                <a:gd name="connsiteY81" fmla="*/ 188686 h 2206172"/>
                <a:gd name="connsiteX82" fmla="*/ 5399314 w 5504775"/>
                <a:gd name="connsiteY82" fmla="*/ 116115 h 2206172"/>
                <a:gd name="connsiteX83" fmla="*/ 5457371 w 5504775"/>
                <a:gd name="connsiteY83" fmla="*/ 29029 h 2206172"/>
                <a:gd name="connsiteX84" fmla="*/ 5500914 w 5504775"/>
                <a:gd name="connsiteY84" fmla="*/ 0 h 2206172"/>
                <a:gd name="connsiteX85" fmla="*/ 5413828 w 5504775"/>
                <a:gd name="connsiteY85" fmla="*/ 29029 h 2206172"/>
                <a:gd name="connsiteX86" fmla="*/ 5312228 w 5504775"/>
                <a:gd name="connsiteY86" fmla="*/ 58058 h 2206172"/>
                <a:gd name="connsiteX87" fmla="*/ 5181600 w 5504775"/>
                <a:gd name="connsiteY87" fmla="*/ 87086 h 2206172"/>
                <a:gd name="connsiteX88" fmla="*/ 4688114 w 5504775"/>
                <a:gd name="connsiteY88" fmla="*/ 101600 h 2206172"/>
                <a:gd name="connsiteX89" fmla="*/ 4557486 w 5504775"/>
                <a:gd name="connsiteY89" fmla="*/ 130629 h 2206172"/>
                <a:gd name="connsiteX90" fmla="*/ 3367314 w 5504775"/>
                <a:gd name="connsiteY90" fmla="*/ 159658 h 2206172"/>
                <a:gd name="connsiteX91" fmla="*/ 3280228 w 5504775"/>
                <a:gd name="connsiteY91" fmla="*/ 174172 h 2206172"/>
                <a:gd name="connsiteX92" fmla="*/ 3207657 w 5504775"/>
                <a:gd name="connsiteY92" fmla="*/ 188686 h 2206172"/>
                <a:gd name="connsiteX93" fmla="*/ 3091543 w 5504775"/>
                <a:gd name="connsiteY93" fmla="*/ 203200 h 2206172"/>
                <a:gd name="connsiteX94" fmla="*/ 2699657 w 5504775"/>
                <a:gd name="connsiteY94" fmla="*/ 188686 h 2206172"/>
                <a:gd name="connsiteX95" fmla="*/ 2569028 w 5504775"/>
                <a:gd name="connsiteY95" fmla="*/ 174172 h 2206172"/>
                <a:gd name="connsiteX96" fmla="*/ 2249714 w 5504775"/>
                <a:gd name="connsiteY96" fmla="*/ 159658 h 2206172"/>
                <a:gd name="connsiteX97" fmla="*/ 2104571 w 5504775"/>
                <a:gd name="connsiteY97" fmla="*/ 145143 h 2206172"/>
                <a:gd name="connsiteX98" fmla="*/ 2061028 w 5504775"/>
                <a:gd name="connsiteY98" fmla="*/ 130629 h 2206172"/>
                <a:gd name="connsiteX99" fmla="*/ 1959428 w 5504775"/>
                <a:gd name="connsiteY99" fmla="*/ 116115 h 2206172"/>
                <a:gd name="connsiteX100" fmla="*/ 1611086 w 5504775"/>
                <a:gd name="connsiteY100" fmla="*/ 130629 h 2206172"/>
                <a:gd name="connsiteX101" fmla="*/ 1494971 w 5504775"/>
                <a:gd name="connsiteY101" fmla="*/ 159658 h 2206172"/>
                <a:gd name="connsiteX102" fmla="*/ 1335314 w 5504775"/>
                <a:gd name="connsiteY102" fmla="*/ 188686 h 2206172"/>
                <a:gd name="connsiteX103" fmla="*/ 1248228 w 5504775"/>
                <a:gd name="connsiteY103" fmla="*/ 203200 h 2206172"/>
                <a:gd name="connsiteX104" fmla="*/ 595086 w 5504775"/>
                <a:gd name="connsiteY104" fmla="*/ 188686 h 2206172"/>
                <a:gd name="connsiteX105" fmla="*/ 0 w 5504775"/>
                <a:gd name="connsiteY105" fmla="*/ 174172 h 22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504775" h="2206172">
                  <a:moveTo>
                    <a:pt x="0" y="174172"/>
                  </a:moveTo>
                  <a:lnTo>
                    <a:pt x="0" y="174172"/>
                  </a:lnTo>
                  <a:cubicBezTo>
                    <a:pt x="19352" y="212877"/>
                    <a:pt x="41011" y="250512"/>
                    <a:pt x="58057" y="290286"/>
                  </a:cubicBezTo>
                  <a:cubicBezTo>
                    <a:pt x="70111" y="318411"/>
                    <a:pt x="77410" y="348343"/>
                    <a:pt x="87086" y="377372"/>
                  </a:cubicBezTo>
                  <a:lnTo>
                    <a:pt x="116114" y="464458"/>
                  </a:lnTo>
                  <a:lnTo>
                    <a:pt x="145143" y="551543"/>
                  </a:lnTo>
                  <a:cubicBezTo>
                    <a:pt x="149981" y="566057"/>
                    <a:pt x="151170" y="582356"/>
                    <a:pt x="159657" y="595086"/>
                  </a:cubicBezTo>
                  <a:cubicBezTo>
                    <a:pt x="179009" y="624115"/>
                    <a:pt x="206681" y="649074"/>
                    <a:pt x="217714" y="682172"/>
                  </a:cubicBezTo>
                  <a:cubicBezTo>
                    <a:pt x="227390" y="711201"/>
                    <a:pt x="229770" y="743798"/>
                    <a:pt x="246743" y="769258"/>
                  </a:cubicBezTo>
                  <a:cubicBezTo>
                    <a:pt x="256419" y="783772"/>
                    <a:pt x="267970" y="797198"/>
                    <a:pt x="275771" y="812800"/>
                  </a:cubicBezTo>
                  <a:cubicBezTo>
                    <a:pt x="304020" y="869297"/>
                    <a:pt x="276894" y="849284"/>
                    <a:pt x="304800" y="914400"/>
                  </a:cubicBezTo>
                  <a:cubicBezTo>
                    <a:pt x="311671" y="930434"/>
                    <a:pt x="326027" y="942341"/>
                    <a:pt x="333828" y="957943"/>
                  </a:cubicBezTo>
                  <a:cubicBezTo>
                    <a:pt x="340670" y="971627"/>
                    <a:pt x="337525" y="990668"/>
                    <a:pt x="348343" y="1001486"/>
                  </a:cubicBezTo>
                  <a:cubicBezTo>
                    <a:pt x="359161" y="1012304"/>
                    <a:pt x="377372" y="1011162"/>
                    <a:pt x="391886" y="1016000"/>
                  </a:cubicBezTo>
                  <a:cubicBezTo>
                    <a:pt x="438200" y="1154946"/>
                    <a:pt x="392036" y="1059724"/>
                    <a:pt x="464457" y="1146629"/>
                  </a:cubicBezTo>
                  <a:cubicBezTo>
                    <a:pt x="475624" y="1160030"/>
                    <a:pt x="481151" y="1177837"/>
                    <a:pt x="493486" y="1190172"/>
                  </a:cubicBezTo>
                  <a:cubicBezTo>
                    <a:pt x="505821" y="1202507"/>
                    <a:pt x="523990" y="1207611"/>
                    <a:pt x="537028" y="1219200"/>
                  </a:cubicBezTo>
                  <a:cubicBezTo>
                    <a:pt x="654513" y="1323631"/>
                    <a:pt x="577871" y="1290872"/>
                    <a:pt x="667657" y="1320800"/>
                  </a:cubicBezTo>
                  <a:cubicBezTo>
                    <a:pt x="682171" y="1330476"/>
                    <a:pt x="695598" y="1342028"/>
                    <a:pt x="711200" y="1349829"/>
                  </a:cubicBezTo>
                  <a:cubicBezTo>
                    <a:pt x="735583" y="1362021"/>
                    <a:pt x="789556" y="1371885"/>
                    <a:pt x="812800" y="1378858"/>
                  </a:cubicBezTo>
                  <a:cubicBezTo>
                    <a:pt x="842108" y="1387651"/>
                    <a:pt x="899886" y="1407886"/>
                    <a:pt x="899886" y="1407886"/>
                  </a:cubicBezTo>
                  <a:cubicBezTo>
                    <a:pt x="914400" y="1417562"/>
                    <a:pt x="927488" y="1429830"/>
                    <a:pt x="943428" y="1436915"/>
                  </a:cubicBezTo>
                  <a:cubicBezTo>
                    <a:pt x="988853" y="1457104"/>
                    <a:pt x="1040326" y="1468396"/>
                    <a:pt x="1088571" y="1480458"/>
                  </a:cubicBezTo>
                  <a:cubicBezTo>
                    <a:pt x="1093409" y="1494972"/>
                    <a:pt x="1092268" y="1513182"/>
                    <a:pt x="1103086" y="1524000"/>
                  </a:cubicBezTo>
                  <a:cubicBezTo>
                    <a:pt x="1113904" y="1534818"/>
                    <a:pt x="1132944" y="1531673"/>
                    <a:pt x="1146628" y="1538515"/>
                  </a:cubicBezTo>
                  <a:cubicBezTo>
                    <a:pt x="1162230" y="1546316"/>
                    <a:pt x="1176770" y="1556376"/>
                    <a:pt x="1190171" y="1567543"/>
                  </a:cubicBezTo>
                  <a:cubicBezTo>
                    <a:pt x="1205940" y="1580684"/>
                    <a:pt x="1215771" y="1601117"/>
                    <a:pt x="1233714" y="1611086"/>
                  </a:cubicBezTo>
                  <a:cubicBezTo>
                    <a:pt x="1297273" y="1646397"/>
                    <a:pt x="1443277" y="1658804"/>
                    <a:pt x="1494971" y="1669143"/>
                  </a:cubicBezTo>
                  <a:cubicBezTo>
                    <a:pt x="1587104" y="1687570"/>
                    <a:pt x="1543610" y="1677675"/>
                    <a:pt x="1625600" y="1698172"/>
                  </a:cubicBezTo>
                  <a:cubicBezTo>
                    <a:pt x="1640114" y="1707848"/>
                    <a:pt x="1659467" y="1712686"/>
                    <a:pt x="1669143" y="1727200"/>
                  </a:cubicBezTo>
                  <a:cubicBezTo>
                    <a:pt x="1708989" y="1786969"/>
                    <a:pt x="1654140" y="1781963"/>
                    <a:pt x="1712686" y="1828800"/>
                  </a:cubicBezTo>
                  <a:cubicBezTo>
                    <a:pt x="1724633" y="1838357"/>
                    <a:pt x="1742544" y="1836473"/>
                    <a:pt x="1756228" y="1843315"/>
                  </a:cubicBezTo>
                  <a:cubicBezTo>
                    <a:pt x="1771830" y="1851116"/>
                    <a:pt x="1783831" y="1865258"/>
                    <a:pt x="1799771" y="1872343"/>
                  </a:cubicBezTo>
                  <a:cubicBezTo>
                    <a:pt x="1827733" y="1884770"/>
                    <a:pt x="1857828" y="1891696"/>
                    <a:pt x="1886857" y="1901372"/>
                  </a:cubicBezTo>
                  <a:lnTo>
                    <a:pt x="1973943" y="1930400"/>
                  </a:lnTo>
                  <a:lnTo>
                    <a:pt x="2017486" y="1944915"/>
                  </a:lnTo>
                  <a:lnTo>
                    <a:pt x="2061028" y="1959429"/>
                  </a:lnTo>
                  <a:cubicBezTo>
                    <a:pt x="2075542" y="1969105"/>
                    <a:pt x="2095326" y="1973665"/>
                    <a:pt x="2104571" y="1988458"/>
                  </a:cubicBezTo>
                  <a:cubicBezTo>
                    <a:pt x="2120788" y="2014406"/>
                    <a:pt x="2119916" y="2048175"/>
                    <a:pt x="2133600" y="2075543"/>
                  </a:cubicBezTo>
                  <a:cubicBezTo>
                    <a:pt x="2143276" y="2094895"/>
                    <a:pt x="2154105" y="2113713"/>
                    <a:pt x="2162628" y="2133600"/>
                  </a:cubicBezTo>
                  <a:cubicBezTo>
                    <a:pt x="2168655" y="2147662"/>
                    <a:pt x="2162629" y="2172305"/>
                    <a:pt x="2177143" y="2177143"/>
                  </a:cubicBezTo>
                  <a:cubicBezTo>
                    <a:pt x="2227839" y="2194042"/>
                    <a:pt x="2283728" y="2185414"/>
                    <a:pt x="2336800" y="2191658"/>
                  </a:cubicBezTo>
                  <a:cubicBezTo>
                    <a:pt x="2366027" y="2195097"/>
                    <a:pt x="2394857" y="2201334"/>
                    <a:pt x="2423886" y="2206172"/>
                  </a:cubicBezTo>
                  <a:cubicBezTo>
                    <a:pt x="2452914" y="2201334"/>
                    <a:pt x="2482243" y="2198042"/>
                    <a:pt x="2510971" y="2191658"/>
                  </a:cubicBezTo>
                  <a:cubicBezTo>
                    <a:pt x="2525906" y="2188339"/>
                    <a:pt x="2539283" y="2178594"/>
                    <a:pt x="2554514" y="2177143"/>
                  </a:cubicBezTo>
                  <a:cubicBezTo>
                    <a:pt x="2641341" y="2168874"/>
                    <a:pt x="2728685" y="2167467"/>
                    <a:pt x="2815771" y="2162629"/>
                  </a:cubicBezTo>
                  <a:cubicBezTo>
                    <a:pt x="2947662" y="2143788"/>
                    <a:pt x="2884916" y="2158933"/>
                    <a:pt x="3004457" y="2119086"/>
                  </a:cubicBezTo>
                  <a:lnTo>
                    <a:pt x="3004457" y="2119086"/>
                  </a:lnTo>
                  <a:cubicBezTo>
                    <a:pt x="3052838" y="2109410"/>
                    <a:pt x="3102793" y="2105661"/>
                    <a:pt x="3149600" y="2090058"/>
                  </a:cubicBezTo>
                  <a:lnTo>
                    <a:pt x="3236686" y="2061029"/>
                  </a:lnTo>
                  <a:lnTo>
                    <a:pt x="3280228" y="2046515"/>
                  </a:lnTo>
                  <a:cubicBezTo>
                    <a:pt x="3312357" y="2025095"/>
                    <a:pt x="3344963" y="2007469"/>
                    <a:pt x="3367314" y="1973943"/>
                  </a:cubicBezTo>
                  <a:cubicBezTo>
                    <a:pt x="3379642" y="1955451"/>
                    <a:pt x="3382123" y="1895699"/>
                    <a:pt x="3410857" y="1886858"/>
                  </a:cubicBezTo>
                  <a:cubicBezTo>
                    <a:pt x="3461932" y="1871143"/>
                    <a:pt x="3517369" y="1877937"/>
                    <a:pt x="3570514" y="1872343"/>
                  </a:cubicBezTo>
                  <a:cubicBezTo>
                    <a:pt x="3609306" y="1868260"/>
                    <a:pt x="3647923" y="1862667"/>
                    <a:pt x="3686628" y="1857829"/>
                  </a:cubicBezTo>
                  <a:cubicBezTo>
                    <a:pt x="3811407" y="1774642"/>
                    <a:pt x="3653538" y="1874372"/>
                    <a:pt x="3773714" y="1814286"/>
                  </a:cubicBezTo>
                  <a:cubicBezTo>
                    <a:pt x="3789316" y="1806485"/>
                    <a:pt x="3801655" y="1793059"/>
                    <a:pt x="3817257" y="1785258"/>
                  </a:cubicBezTo>
                  <a:cubicBezTo>
                    <a:pt x="3852992" y="1767391"/>
                    <a:pt x="3914431" y="1761805"/>
                    <a:pt x="3947886" y="1756229"/>
                  </a:cubicBezTo>
                  <a:cubicBezTo>
                    <a:pt x="3981753" y="1761067"/>
                    <a:pt x="4016152" y="1778436"/>
                    <a:pt x="4049486" y="1770743"/>
                  </a:cubicBezTo>
                  <a:cubicBezTo>
                    <a:pt x="4083480" y="1762898"/>
                    <a:pt x="4103473" y="1723718"/>
                    <a:pt x="4136571" y="1712686"/>
                  </a:cubicBezTo>
                  <a:lnTo>
                    <a:pt x="4180114" y="1698172"/>
                  </a:lnTo>
                  <a:cubicBezTo>
                    <a:pt x="4194628" y="1688496"/>
                    <a:pt x="4212760" y="1682765"/>
                    <a:pt x="4223657" y="1669143"/>
                  </a:cubicBezTo>
                  <a:cubicBezTo>
                    <a:pt x="4233214" y="1657196"/>
                    <a:pt x="4231329" y="1639284"/>
                    <a:pt x="4238171" y="1625600"/>
                  </a:cubicBezTo>
                  <a:cubicBezTo>
                    <a:pt x="4245972" y="1609998"/>
                    <a:pt x="4257524" y="1596572"/>
                    <a:pt x="4267200" y="1582058"/>
                  </a:cubicBezTo>
                  <a:cubicBezTo>
                    <a:pt x="4275838" y="1538867"/>
                    <a:pt x="4288644" y="1459231"/>
                    <a:pt x="4310743" y="1422400"/>
                  </a:cubicBezTo>
                  <a:cubicBezTo>
                    <a:pt x="4325257" y="1398210"/>
                    <a:pt x="4335709" y="1371060"/>
                    <a:pt x="4354286" y="1349829"/>
                  </a:cubicBezTo>
                  <a:cubicBezTo>
                    <a:pt x="4370216" y="1331624"/>
                    <a:pt x="4394362" y="1322469"/>
                    <a:pt x="4412343" y="1306286"/>
                  </a:cubicBezTo>
                  <a:cubicBezTo>
                    <a:pt x="4442857" y="1278823"/>
                    <a:pt x="4470399" y="1248229"/>
                    <a:pt x="4499428" y="1219200"/>
                  </a:cubicBezTo>
                  <a:lnTo>
                    <a:pt x="4542971" y="1175658"/>
                  </a:lnTo>
                  <a:cubicBezTo>
                    <a:pt x="4552647" y="1156305"/>
                    <a:pt x="4557919" y="1134028"/>
                    <a:pt x="4572000" y="1117600"/>
                  </a:cubicBezTo>
                  <a:cubicBezTo>
                    <a:pt x="4587743" y="1099233"/>
                    <a:pt x="4611690" y="1089801"/>
                    <a:pt x="4630057" y="1074058"/>
                  </a:cubicBezTo>
                  <a:cubicBezTo>
                    <a:pt x="4727849" y="990237"/>
                    <a:pt x="4620901" y="1065648"/>
                    <a:pt x="4717143" y="1001486"/>
                  </a:cubicBezTo>
                  <a:lnTo>
                    <a:pt x="4775200" y="914400"/>
                  </a:lnTo>
                  <a:cubicBezTo>
                    <a:pt x="4784876" y="899886"/>
                    <a:pt x="4789714" y="880534"/>
                    <a:pt x="4804228" y="870858"/>
                  </a:cubicBezTo>
                  <a:cubicBezTo>
                    <a:pt x="4849021" y="840996"/>
                    <a:pt x="4854062" y="841746"/>
                    <a:pt x="4891314" y="798286"/>
                  </a:cubicBezTo>
                  <a:cubicBezTo>
                    <a:pt x="4907057" y="779919"/>
                    <a:pt x="4919114" y="758596"/>
                    <a:pt x="4934857" y="740229"/>
                  </a:cubicBezTo>
                  <a:cubicBezTo>
                    <a:pt x="5018670" y="642448"/>
                    <a:pt x="4943274" y="749376"/>
                    <a:pt x="5007428" y="653143"/>
                  </a:cubicBezTo>
                  <a:cubicBezTo>
                    <a:pt x="5014407" y="590335"/>
                    <a:pt x="5019129" y="513479"/>
                    <a:pt x="5036457" y="449943"/>
                  </a:cubicBezTo>
                  <a:cubicBezTo>
                    <a:pt x="5044508" y="420423"/>
                    <a:pt x="5040027" y="379831"/>
                    <a:pt x="5065486" y="362858"/>
                  </a:cubicBezTo>
                  <a:lnTo>
                    <a:pt x="5239657" y="246743"/>
                  </a:lnTo>
                  <a:lnTo>
                    <a:pt x="5283200" y="217715"/>
                  </a:lnTo>
                  <a:lnTo>
                    <a:pt x="5326743" y="188686"/>
                  </a:lnTo>
                  <a:cubicBezTo>
                    <a:pt x="5442851" y="14520"/>
                    <a:pt x="5263853" y="270927"/>
                    <a:pt x="5399314" y="116115"/>
                  </a:cubicBezTo>
                  <a:cubicBezTo>
                    <a:pt x="5422288" y="89859"/>
                    <a:pt x="5428342" y="48382"/>
                    <a:pt x="5457371" y="29029"/>
                  </a:cubicBezTo>
                  <a:cubicBezTo>
                    <a:pt x="5471885" y="19353"/>
                    <a:pt x="5518358" y="0"/>
                    <a:pt x="5500914" y="0"/>
                  </a:cubicBezTo>
                  <a:cubicBezTo>
                    <a:pt x="5470315" y="0"/>
                    <a:pt x="5442857" y="19353"/>
                    <a:pt x="5413828" y="29029"/>
                  </a:cubicBezTo>
                  <a:cubicBezTo>
                    <a:pt x="5309436" y="63827"/>
                    <a:pt x="5439794" y="21610"/>
                    <a:pt x="5312228" y="58058"/>
                  </a:cubicBezTo>
                  <a:cubicBezTo>
                    <a:pt x="5252622" y="75089"/>
                    <a:pt x="5260974" y="83117"/>
                    <a:pt x="5181600" y="87086"/>
                  </a:cubicBezTo>
                  <a:cubicBezTo>
                    <a:pt x="5017239" y="95304"/>
                    <a:pt x="4852609" y="96762"/>
                    <a:pt x="4688114" y="101600"/>
                  </a:cubicBezTo>
                  <a:cubicBezTo>
                    <a:pt x="4641878" y="113160"/>
                    <a:pt x="4605401" y="123258"/>
                    <a:pt x="4557486" y="130629"/>
                  </a:cubicBezTo>
                  <a:cubicBezTo>
                    <a:pt x="4182986" y="188243"/>
                    <a:pt x="3590877" y="156637"/>
                    <a:pt x="3367314" y="159658"/>
                  </a:cubicBezTo>
                  <a:lnTo>
                    <a:pt x="3280228" y="174172"/>
                  </a:lnTo>
                  <a:cubicBezTo>
                    <a:pt x="3255957" y="178585"/>
                    <a:pt x="3232040" y="184935"/>
                    <a:pt x="3207657" y="188686"/>
                  </a:cubicBezTo>
                  <a:cubicBezTo>
                    <a:pt x="3169105" y="194617"/>
                    <a:pt x="3130248" y="198362"/>
                    <a:pt x="3091543" y="203200"/>
                  </a:cubicBezTo>
                  <a:lnTo>
                    <a:pt x="2699657" y="188686"/>
                  </a:lnTo>
                  <a:cubicBezTo>
                    <a:pt x="2655914" y="186256"/>
                    <a:pt x="2612748" y="176993"/>
                    <a:pt x="2569028" y="174172"/>
                  </a:cubicBezTo>
                  <a:cubicBezTo>
                    <a:pt x="2462701" y="167312"/>
                    <a:pt x="2356152" y="164496"/>
                    <a:pt x="2249714" y="159658"/>
                  </a:cubicBezTo>
                  <a:cubicBezTo>
                    <a:pt x="2201333" y="154820"/>
                    <a:pt x="2152628" y="152536"/>
                    <a:pt x="2104571" y="145143"/>
                  </a:cubicBezTo>
                  <a:cubicBezTo>
                    <a:pt x="2089449" y="142817"/>
                    <a:pt x="2076030" y="133629"/>
                    <a:pt x="2061028" y="130629"/>
                  </a:cubicBezTo>
                  <a:cubicBezTo>
                    <a:pt x="2027482" y="123920"/>
                    <a:pt x="1993295" y="120953"/>
                    <a:pt x="1959428" y="116115"/>
                  </a:cubicBezTo>
                  <a:cubicBezTo>
                    <a:pt x="1843314" y="120953"/>
                    <a:pt x="1726793" y="119781"/>
                    <a:pt x="1611086" y="130629"/>
                  </a:cubicBezTo>
                  <a:cubicBezTo>
                    <a:pt x="1571364" y="134353"/>
                    <a:pt x="1534324" y="153099"/>
                    <a:pt x="1494971" y="159658"/>
                  </a:cubicBezTo>
                  <a:cubicBezTo>
                    <a:pt x="1238339" y="202429"/>
                    <a:pt x="1558473" y="148113"/>
                    <a:pt x="1335314" y="188686"/>
                  </a:cubicBezTo>
                  <a:cubicBezTo>
                    <a:pt x="1306360" y="193950"/>
                    <a:pt x="1277257" y="198362"/>
                    <a:pt x="1248228" y="203200"/>
                  </a:cubicBezTo>
                  <a:cubicBezTo>
                    <a:pt x="759633" y="185751"/>
                    <a:pt x="977381" y="188686"/>
                    <a:pt x="595086" y="188686"/>
                  </a:cubicBezTo>
                  <a:lnTo>
                    <a:pt x="0" y="1741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D0035D4C-04DF-AF4B-87CC-0035D792FE2E}"/>
                </a:ext>
              </a:extLst>
            </p:cNvPr>
            <p:cNvSpPr/>
            <p:nvPr/>
          </p:nvSpPr>
          <p:spPr>
            <a:xfrm>
              <a:off x="6226968" y="1898558"/>
              <a:ext cx="609132" cy="3104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F15E5FB-D304-CD47-A395-8A481577A151}"/>
                </a:ext>
              </a:extLst>
            </p:cNvPr>
            <p:cNvSpPr/>
            <p:nvPr/>
          </p:nvSpPr>
          <p:spPr>
            <a:xfrm>
              <a:off x="269664" y="1798017"/>
              <a:ext cx="116303" cy="3104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5FB885B7-5D92-774C-9DA4-92CD79804278}"/>
                </a:ext>
              </a:extLst>
            </p:cNvPr>
            <p:cNvSpPr/>
            <p:nvPr/>
          </p:nvSpPr>
          <p:spPr>
            <a:xfrm>
              <a:off x="2284703" y="4222943"/>
              <a:ext cx="2121811" cy="476039"/>
            </a:xfrm>
            <a:custGeom>
              <a:avLst/>
              <a:gdLst>
                <a:gd name="connsiteX0" fmla="*/ 2988947 w 2990257"/>
                <a:gd name="connsiteY0" fmla="*/ 0 h 691116"/>
                <a:gd name="connsiteX1" fmla="*/ 2988947 w 2990257"/>
                <a:gd name="connsiteY1" fmla="*/ 0 h 691116"/>
                <a:gd name="connsiteX2" fmla="*/ 2957049 w 2990257"/>
                <a:gd name="connsiteY2" fmla="*/ 85060 h 691116"/>
                <a:gd name="connsiteX3" fmla="*/ 2925152 w 2990257"/>
                <a:gd name="connsiteY3" fmla="*/ 106325 h 691116"/>
                <a:gd name="connsiteX4" fmla="*/ 2903887 w 2990257"/>
                <a:gd name="connsiteY4" fmla="*/ 170121 h 691116"/>
                <a:gd name="connsiteX5" fmla="*/ 2893254 w 2990257"/>
                <a:gd name="connsiteY5" fmla="*/ 202018 h 691116"/>
                <a:gd name="connsiteX6" fmla="*/ 2871989 w 2990257"/>
                <a:gd name="connsiteY6" fmla="*/ 223284 h 691116"/>
                <a:gd name="connsiteX7" fmla="*/ 2648705 w 2990257"/>
                <a:gd name="connsiteY7" fmla="*/ 255181 h 691116"/>
                <a:gd name="connsiteX8" fmla="*/ 2606175 w 2990257"/>
                <a:gd name="connsiteY8" fmla="*/ 265814 h 691116"/>
                <a:gd name="connsiteX9" fmla="*/ 2489217 w 2990257"/>
                <a:gd name="connsiteY9" fmla="*/ 287079 h 691116"/>
                <a:gd name="connsiteX10" fmla="*/ 2393524 w 2990257"/>
                <a:gd name="connsiteY10" fmla="*/ 318977 h 691116"/>
                <a:gd name="connsiteX11" fmla="*/ 2361626 w 2990257"/>
                <a:gd name="connsiteY11" fmla="*/ 329609 h 691116"/>
                <a:gd name="connsiteX12" fmla="*/ 2308463 w 2990257"/>
                <a:gd name="connsiteY12" fmla="*/ 340242 h 691116"/>
                <a:gd name="connsiteX13" fmla="*/ 2276566 w 2990257"/>
                <a:gd name="connsiteY13" fmla="*/ 350874 h 691116"/>
                <a:gd name="connsiteX14" fmla="*/ 2191505 w 2990257"/>
                <a:gd name="connsiteY14" fmla="*/ 361507 h 691116"/>
                <a:gd name="connsiteX15" fmla="*/ 2159608 w 2990257"/>
                <a:gd name="connsiteY15" fmla="*/ 382772 h 691116"/>
                <a:gd name="connsiteX16" fmla="*/ 2106445 w 2990257"/>
                <a:gd name="connsiteY16" fmla="*/ 425302 h 691116"/>
                <a:gd name="connsiteX17" fmla="*/ 2095812 w 2990257"/>
                <a:gd name="connsiteY17" fmla="*/ 457200 h 691116"/>
                <a:gd name="connsiteX18" fmla="*/ 2063915 w 2990257"/>
                <a:gd name="connsiteY18" fmla="*/ 467832 h 691116"/>
                <a:gd name="connsiteX19" fmla="*/ 2010752 w 2990257"/>
                <a:gd name="connsiteY19" fmla="*/ 499730 h 691116"/>
                <a:gd name="connsiteX20" fmla="*/ 1989487 w 2990257"/>
                <a:gd name="connsiteY20" fmla="*/ 531628 h 691116"/>
                <a:gd name="connsiteX21" fmla="*/ 1957589 w 2990257"/>
                <a:gd name="connsiteY21" fmla="*/ 542260 h 691116"/>
                <a:gd name="connsiteX22" fmla="*/ 1925691 w 2990257"/>
                <a:gd name="connsiteY22" fmla="*/ 563525 h 691116"/>
                <a:gd name="connsiteX23" fmla="*/ 1829998 w 2990257"/>
                <a:gd name="connsiteY23" fmla="*/ 595423 h 691116"/>
                <a:gd name="connsiteX24" fmla="*/ 1798101 w 2990257"/>
                <a:gd name="connsiteY24" fmla="*/ 606056 h 691116"/>
                <a:gd name="connsiteX25" fmla="*/ 1649245 w 2990257"/>
                <a:gd name="connsiteY25" fmla="*/ 627321 h 691116"/>
                <a:gd name="connsiteX26" fmla="*/ 1606715 w 2990257"/>
                <a:gd name="connsiteY26" fmla="*/ 637953 h 691116"/>
                <a:gd name="connsiteX27" fmla="*/ 1553552 w 2990257"/>
                <a:gd name="connsiteY27" fmla="*/ 648586 h 691116"/>
                <a:gd name="connsiteX28" fmla="*/ 1521654 w 2990257"/>
                <a:gd name="connsiteY28" fmla="*/ 659218 h 691116"/>
                <a:gd name="connsiteX29" fmla="*/ 1425961 w 2990257"/>
                <a:gd name="connsiteY29" fmla="*/ 680484 h 691116"/>
                <a:gd name="connsiteX30" fmla="*/ 1075087 w 2990257"/>
                <a:gd name="connsiteY30" fmla="*/ 691116 h 691116"/>
                <a:gd name="connsiteX31" fmla="*/ 883701 w 2990257"/>
                <a:gd name="connsiteY31" fmla="*/ 680484 h 691116"/>
                <a:gd name="connsiteX32" fmla="*/ 862435 w 2990257"/>
                <a:gd name="connsiteY32" fmla="*/ 659218 h 691116"/>
                <a:gd name="connsiteX33" fmla="*/ 798640 w 2990257"/>
                <a:gd name="connsiteY33" fmla="*/ 637953 h 691116"/>
                <a:gd name="connsiteX34" fmla="*/ 777375 w 2990257"/>
                <a:gd name="connsiteY34" fmla="*/ 606056 h 691116"/>
                <a:gd name="connsiteX35" fmla="*/ 745477 w 2990257"/>
                <a:gd name="connsiteY35" fmla="*/ 584791 h 691116"/>
                <a:gd name="connsiteX36" fmla="*/ 692315 w 2990257"/>
                <a:gd name="connsiteY36" fmla="*/ 489098 h 691116"/>
                <a:gd name="connsiteX37" fmla="*/ 649784 w 2990257"/>
                <a:gd name="connsiteY37" fmla="*/ 435935 h 691116"/>
                <a:gd name="connsiteX38" fmla="*/ 575356 w 2990257"/>
                <a:gd name="connsiteY38" fmla="*/ 350874 h 691116"/>
                <a:gd name="connsiteX39" fmla="*/ 522194 w 2990257"/>
                <a:gd name="connsiteY39" fmla="*/ 340242 h 691116"/>
                <a:gd name="connsiteX40" fmla="*/ 458398 w 2990257"/>
                <a:gd name="connsiteY40" fmla="*/ 318977 h 691116"/>
                <a:gd name="connsiteX41" fmla="*/ 426501 w 2990257"/>
                <a:gd name="connsiteY41" fmla="*/ 308344 h 691116"/>
                <a:gd name="connsiteX42" fmla="*/ 394603 w 2990257"/>
                <a:gd name="connsiteY42" fmla="*/ 287079 h 691116"/>
                <a:gd name="connsiteX43" fmla="*/ 383970 w 2990257"/>
                <a:gd name="connsiteY43" fmla="*/ 255181 h 691116"/>
                <a:gd name="connsiteX44" fmla="*/ 341440 w 2990257"/>
                <a:gd name="connsiteY44" fmla="*/ 202018 h 691116"/>
                <a:gd name="connsiteX45" fmla="*/ 277645 w 2990257"/>
                <a:gd name="connsiteY45" fmla="*/ 159488 h 691116"/>
                <a:gd name="connsiteX46" fmla="*/ 181952 w 2990257"/>
                <a:gd name="connsiteY46" fmla="*/ 138223 h 691116"/>
                <a:gd name="connsiteX47" fmla="*/ 118156 w 2990257"/>
                <a:gd name="connsiteY47" fmla="*/ 116958 h 691116"/>
                <a:gd name="connsiteX48" fmla="*/ 86259 w 2990257"/>
                <a:gd name="connsiteY48" fmla="*/ 106325 h 691116"/>
                <a:gd name="connsiteX49" fmla="*/ 54361 w 2990257"/>
                <a:gd name="connsiteY49" fmla="*/ 85060 h 691116"/>
                <a:gd name="connsiteX50" fmla="*/ 33096 w 2990257"/>
                <a:gd name="connsiteY50" fmla="*/ 53163 h 691116"/>
                <a:gd name="connsiteX51" fmla="*/ 1198 w 2990257"/>
                <a:gd name="connsiteY51" fmla="*/ 42530 h 691116"/>
                <a:gd name="connsiteX52" fmla="*/ 11831 w 2990257"/>
                <a:gd name="connsiteY52" fmla="*/ 53163 h 691116"/>
                <a:gd name="connsiteX53" fmla="*/ 128789 w 2990257"/>
                <a:gd name="connsiteY53" fmla="*/ 53163 h 691116"/>
                <a:gd name="connsiteX54" fmla="*/ 224482 w 2990257"/>
                <a:gd name="connsiteY54" fmla="*/ 42530 h 691116"/>
                <a:gd name="connsiteX55" fmla="*/ 330808 w 2990257"/>
                <a:gd name="connsiteY55" fmla="*/ 74428 h 691116"/>
                <a:gd name="connsiteX56" fmla="*/ 490296 w 2990257"/>
                <a:gd name="connsiteY56" fmla="*/ 127591 h 691116"/>
                <a:gd name="connsiteX57" fmla="*/ 554091 w 2990257"/>
                <a:gd name="connsiteY57" fmla="*/ 148856 h 691116"/>
                <a:gd name="connsiteX58" fmla="*/ 585989 w 2990257"/>
                <a:gd name="connsiteY58" fmla="*/ 170121 h 691116"/>
                <a:gd name="connsiteX59" fmla="*/ 649784 w 2990257"/>
                <a:gd name="connsiteY59" fmla="*/ 191386 h 691116"/>
                <a:gd name="connsiteX60" fmla="*/ 713580 w 2990257"/>
                <a:gd name="connsiteY60" fmla="*/ 223284 h 691116"/>
                <a:gd name="connsiteX61" fmla="*/ 777375 w 2990257"/>
                <a:gd name="connsiteY61" fmla="*/ 255181 h 691116"/>
                <a:gd name="connsiteX62" fmla="*/ 841170 w 2990257"/>
                <a:gd name="connsiteY62" fmla="*/ 308344 h 691116"/>
                <a:gd name="connsiteX63" fmla="*/ 904966 w 2990257"/>
                <a:gd name="connsiteY63" fmla="*/ 350874 h 691116"/>
                <a:gd name="connsiteX64" fmla="*/ 936863 w 2990257"/>
                <a:gd name="connsiteY64" fmla="*/ 372139 h 691116"/>
                <a:gd name="connsiteX65" fmla="*/ 1000659 w 2990257"/>
                <a:gd name="connsiteY65" fmla="*/ 404037 h 691116"/>
                <a:gd name="connsiteX66" fmla="*/ 1064454 w 2990257"/>
                <a:gd name="connsiteY66" fmla="*/ 425302 h 691116"/>
                <a:gd name="connsiteX67" fmla="*/ 1096352 w 2990257"/>
                <a:gd name="connsiteY67" fmla="*/ 435935 h 691116"/>
                <a:gd name="connsiteX68" fmla="*/ 1160147 w 2990257"/>
                <a:gd name="connsiteY68" fmla="*/ 457200 h 691116"/>
                <a:gd name="connsiteX69" fmla="*/ 1192045 w 2990257"/>
                <a:gd name="connsiteY69" fmla="*/ 467832 h 691116"/>
                <a:gd name="connsiteX70" fmla="*/ 1234575 w 2990257"/>
                <a:gd name="connsiteY70" fmla="*/ 478465 h 691116"/>
                <a:gd name="connsiteX71" fmla="*/ 1351533 w 2990257"/>
                <a:gd name="connsiteY71" fmla="*/ 499730 h 691116"/>
                <a:gd name="connsiteX72" fmla="*/ 1404696 w 2990257"/>
                <a:gd name="connsiteY72" fmla="*/ 489098 h 691116"/>
                <a:gd name="connsiteX73" fmla="*/ 1511021 w 2990257"/>
                <a:gd name="connsiteY73" fmla="*/ 457200 h 691116"/>
                <a:gd name="connsiteX74" fmla="*/ 1681142 w 2990257"/>
                <a:gd name="connsiteY74" fmla="*/ 446567 h 691116"/>
                <a:gd name="connsiteX75" fmla="*/ 1904426 w 2990257"/>
                <a:gd name="connsiteY75" fmla="*/ 372139 h 691116"/>
                <a:gd name="connsiteX76" fmla="*/ 1968221 w 2990257"/>
                <a:gd name="connsiteY76" fmla="*/ 350874 h 691116"/>
                <a:gd name="connsiteX77" fmla="*/ 2000119 w 2990257"/>
                <a:gd name="connsiteY77" fmla="*/ 340242 h 691116"/>
                <a:gd name="connsiteX78" fmla="*/ 2032017 w 2990257"/>
                <a:gd name="connsiteY78" fmla="*/ 308344 h 691116"/>
                <a:gd name="connsiteX79" fmla="*/ 2095812 w 2990257"/>
                <a:gd name="connsiteY79" fmla="*/ 265814 h 691116"/>
                <a:gd name="connsiteX80" fmla="*/ 2117077 w 2990257"/>
                <a:gd name="connsiteY80" fmla="*/ 233916 h 691116"/>
                <a:gd name="connsiteX81" fmla="*/ 2244668 w 2990257"/>
                <a:gd name="connsiteY81" fmla="*/ 170121 h 691116"/>
                <a:gd name="connsiteX82" fmla="*/ 2276566 w 2990257"/>
                <a:gd name="connsiteY82" fmla="*/ 159488 h 691116"/>
                <a:gd name="connsiteX83" fmla="*/ 2499849 w 2990257"/>
                <a:gd name="connsiteY83" fmla="*/ 138223 h 691116"/>
                <a:gd name="connsiteX84" fmla="*/ 2638073 w 2990257"/>
                <a:gd name="connsiteY84" fmla="*/ 127591 h 691116"/>
                <a:gd name="connsiteX85" fmla="*/ 2733766 w 2990257"/>
                <a:gd name="connsiteY85" fmla="*/ 95693 h 691116"/>
                <a:gd name="connsiteX86" fmla="*/ 2765663 w 2990257"/>
                <a:gd name="connsiteY86" fmla="*/ 85060 h 691116"/>
                <a:gd name="connsiteX87" fmla="*/ 2850724 w 2990257"/>
                <a:gd name="connsiteY87" fmla="*/ 63795 h 691116"/>
                <a:gd name="connsiteX88" fmla="*/ 2925152 w 2990257"/>
                <a:gd name="connsiteY88" fmla="*/ 42530 h 691116"/>
                <a:gd name="connsiteX89" fmla="*/ 2957049 w 2990257"/>
                <a:gd name="connsiteY89" fmla="*/ 21265 h 691116"/>
                <a:gd name="connsiteX90" fmla="*/ 2988947 w 2990257"/>
                <a:gd name="connsiteY90" fmla="*/ 10632 h 691116"/>
                <a:gd name="connsiteX91" fmla="*/ 2988947 w 2990257"/>
                <a:gd name="connsiteY91" fmla="*/ 0 h 69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90257" h="691116">
                  <a:moveTo>
                    <a:pt x="2988947" y="0"/>
                  </a:moveTo>
                  <a:lnTo>
                    <a:pt x="2988947" y="0"/>
                  </a:lnTo>
                  <a:cubicBezTo>
                    <a:pt x="2978314" y="28353"/>
                    <a:pt x="2972629" y="59094"/>
                    <a:pt x="2957049" y="85060"/>
                  </a:cubicBezTo>
                  <a:cubicBezTo>
                    <a:pt x="2950474" y="96018"/>
                    <a:pt x="2931925" y="95489"/>
                    <a:pt x="2925152" y="106325"/>
                  </a:cubicBezTo>
                  <a:cubicBezTo>
                    <a:pt x="2913272" y="125333"/>
                    <a:pt x="2910976" y="148856"/>
                    <a:pt x="2903887" y="170121"/>
                  </a:cubicBezTo>
                  <a:cubicBezTo>
                    <a:pt x="2900343" y="180753"/>
                    <a:pt x="2901179" y="194093"/>
                    <a:pt x="2893254" y="202018"/>
                  </a:cubicBezTo>
                  <a:cubicBezTo>
                    <a:pt x="2886166" y="209107"/>
                    <a:pt x="2880955" y="218801"/>
                    <a:pt x="2871989" y="223284"/>
                  </a:cubicBezTo>
                  <a:cubicBezTo>
                    <a:pt x="2801626" y="258466"/>
                    <a:pt x="2726021" y="250027"/>
                    <a:pt x="2648705" y="255181"/>
                  </a:cubicBezTo>
                  <a:cubicBezTo>
                    <a:pt x="2634528" y="258725"/>
                    <a:pt x="2620552" y="263200"/>
                    <a:pt x="2606175" y="265814"/>
                  </a:cubicBezTo>
                  <a:cubicBezTo>
                    <a:pt x="2536459" y="278490"/>
                    <a:pt x="2544877" y="270381"/>
                    <a:pt x="2489217" y="287079"/>
                  </a:cubicBezTo>
                  <a:cubicBezTo>
                    <a:pt x="2489139" y="287103"/>
                    <a:pt x="2409512" y="313648"/>
                    <a:pt x="2393524" y="318977"/>
                  </a:cubicBezTo>
                  <a:cubicBezTo>
                    <a:pt x="2382891" y="322521"/>
                    <a:pt x="2372616" y="327411"/>
                    <a:pt x="2361626" y="329609"/>
                  </a:cubicBezTo>
                  <a:cubicBezTo>
                    <a:pt x="2343905" y="333153"/>
                    <a:pt x="2325995" y="335859"/>
                    <a:pt x="2308463" y="340242"/>
                  </a:cubicBezTo>
                  <a:cubicBezTo>
                    <a:pt x="2297590" y="342960"/>
                    <a:pt x="2287593" y="348869"/>
                    <a:pt x="2276566" y="350874"/>
                  </a:cubicBezTo>
                  <a:cubicBezTo>
                    <a:pt x="2248453" y="355986"/>
                    <a:pt x="2219859" y="357963"/>
                    <a:pt x="2191505" y="361507"/>
                  </a:cubicBezTo>
                  <a:cubicBezTo>
                    <a:pt x="2180873" y="368595"/>
                    <a:pt x="2169586" y="374789"/>
                    <a:pt x="2159608" y="382772"/>
                  </a:cubicBezTo>
                  <a:cubicBezTo>
                    <a:pt x="2083856" y="443373"/>
                    <a:pt x="2204619" y="359852"/>
                    <a:pt x="2106445" y="425302"/>
                  </a:cubicBezTo>
                  <a:cubicBezTo>
                    <a:pt x="2102901" y="435935"/>
                    <a:pt x="2103737" y="449275"/>
                    <a:pt x="2095812" y="457200"/>
                  </a:cubicBezTo>
                  <a:cubicBezTo>
                    <a:pt x="2087887" y="465125"/>
                    <a:pt x="2073525" y="462066"/>
                    <a:pt x="2063915" y="467832"/>
                  </a:cubicBezTo>
                  <a:cubicBezTo>
                    <a:pt x="1990941" y="511617"/>
                    <a:pt x="2101108" y="469612"/>
                    <a:pt x="2010752" y="499730"/>
                  </a:cubicBezTo>
                  <a:cubicBezTo>
                    <a:pt x="2003664" y="510363"/>
                    <a:pt x="1999466" y="523645"/>
                    <a:pt x="1989487" y="531628"/>
                  </a:cubicBezTo>
                  <a:cubicBezTo>
                    <a:pt x="1980735" y="538629"/>
                    <a:pt x="1967614" y="537248"/>
                    <a:pt x="1957589" y="542260"/>
                  </a:cubicBezTo>
                  <a:cubicBezTo>
                    <a:pt x="1946159" y="547975"/>
                    <a:pt x="1937368" y="558335"/>
                    <a:pt x="1925691" y="563525"/>
                  </a:cubicBezTo>
                  <a:cubicBezTo>
                    <a:pt x="1925661" y="563539"/>
                    <a:pt x="1845963" y="590101"/>
                    <a:pt x="1829998" y="595423"/>
                  </a:cubicBezTo>
                  <a:cubicBezTo>
                    <a:pt x="1819366" y="598967"/>
                    <a:pt x="1809222" y="604666"/>
                    <a:pt x="1798101" y="606056"/>
                  </a:cubicBezTo>
                  <a:cubicBezTo>
                    <a:pt x="1745814" y="612591"/>
                    <a:pt x="1700359" y="617098"/>
                    <a:pt x="1649245" y="627321"/>
                  </a:cubicBezTo>
                  <a:cubicBezTo>
                    <a:pt x="1634916" y="630187"/>
                    <a:pt x="1620980" y="634783"/>
                    <a:pt x="1606715" y="637953"/>
                  </a:cubicBezTo>
                  <a:cubicBezTo>
                    <a:pt x="1589073" y="641873"/>
                    <a:pt x="1571084" y="644203"/>
                    <a:pt x="1553552" y="648586"/>
                  </a:cubicBezTo>
                  <a:cubicBezTo>
                    <a:pt x="1542679" y="651304"/>
                    <a:pt x="1532431" y="656139"/>
                    <a:pt x="1521654" y="659218"/>
                  </a:cubicBezTo>
                  <a:cubicBezTo>
                    <a:pt x="1505298" y="663891"/>
                    <a:pt x="1439401" y="679777"/>
                    <a:pt x="1425961" y="680484"/>
                  </a:cubicBezTo>
                  <a:cubicBezTo>
                    <a:pt x="1309111" y="686634"/>
                    <a:pt x="1192045" y="687572"/>
                    <a:pt x="1075087" y="691116"/>
                  </a:cubicBezTo>
                  <a:cubicBezTo>
                    <a:pt x="1011292" y="687572"/>
                    <a:pt x="946888" y="689962"/>
                    <a:pt x="883701" y="680484"/>
                  </a:cubicBezTo>
                  <a:cubicBezTo>
                    <a:pt x="873787" y="678997"/>
                    <a:pt x="871402" y="663701"/>
                    <a:pt x="862435" y="659218"/>
                  </a:cubicBezTo>
                  <a:cubicBezTo>
                    <a:pt x="842386" y="649193"/>
                    <a:pt x="798640" y="637953"/>
                    <a:pt x="798640" y="637953"/>
                  </a:cubicBezTo>
                  <a:cubicBezTo>
                    <a:pt x="791552" y="627321"/>
                    <a:pt x="786411" y="615092"/>
                    <a:pt x="777375" y="606056"/>
                  </a:cubicBezTo>
                  <a:cubicBezTo>
                    <a:pt x="768339" y="597020"/>
                    <a:pt x="752250" y="595627"/>
                    <a:pt x="745477" y="584791"/>
                  </a:cubicBezTo>
                  <a:cubicBezTo>
                    <a:pt x="658743" y="446016"/>
                    <a:pt x="780790" y="577573"/>
                    <a:pt x="692315" y="489098"/>
                  </a:cubicBezTo>
                  <a:cubicBezTo>
                    <a:pt x="668369" y="417263"/>
                    <a:pt x="701579" y="495129"/>
                    <a:pt x="649784" y="435935"/>
                  </a:cubicBezTo>
                  <a:cubicBezTo>
                    <a:pt x="617473" y="399008"/>
                    <a:pt x="619866" y="367565"/>
                    <a:pt x="575356" y="350874"/>
                  </a:cubicBezTo>
                  <a:cubicBezTo>
                    <a:pt x="558435" y="344529"/>
                    <a:pt x="539629" y="344997"/>
                    <a:pt x="522194" y="340242"/>
                  </a:cubicBezTo>
                  <a:cubicBezTo>
                    <a:pt x="500568" y="334344"/>
                    <a:pt x="479663" y="326066"/>
                    <a:pt x="458398" y="318977"/>
                  </a:cubicBezTo>
                  <a:cubicBezTo>
                    <a:pt x="447766" y="315433"/>
                    <a:pt x="435826" y="314561"/>
                    <a:pt x="426501" y="308344"/>
                  </a:cubicBezTo>
                  <a:lnTo>
                    <a:pt x="394603" y="287079"/>
                  </a:lnTo>
                  <a:cubicBezTo>
                    <a:pt x="391059" y="276446"/>
                    <a:pt x="388982" y="265206"/>
                    <a:pt x="383970" y="255181"/>
                  </a:cubicBezTo>
                  <a:cubicBezTo>
                    <a:pt x="375601" y="238443"/>
                    <a:pt x="357261" y="213884"/>
                    <a:pt x="341440" y="202018"/>
                  </a:cubicBezTo>
                  <a:cubicBezTo>
                    <a:pt x="320994" y="186683"/>
                    <a:pt x="302706" y="164500"/>
                    <a:pt x="277645" y="159488"/>
                  </a:cubicBezTo>
                  <a:cubicBezTo>
                    <a:pt x="247280" y="153415"/>
                    <a:pt x="211993" y="147235"/>
                    <a:pt x="181952" y="138223"/>
                  </a:cubicBezTo>
                  <a:cubicBezTo>
                    <a:pt x="160482" y="131782"/>
                    <a:pt x="139421" y="124047"/>
                    <a:pt x="118156" y="116958"/>
                  </a:cubicBezTo>
                  <a:cubicBezTo>
                    <a:pt x="107524" y="113414"/>
                    <a:pt x="95584" y="112542"/>
                    <a:pt x="86259" y="106325"/>
                  </a:cubicBezTo>
                  <a:lnTo>
                    <a:pt x="54361" y="85060"/>
                  </a:lnTo>
                  <a:cubicBezTo>
                    <a:pt x="47273" y="74428"/>
                    <a:pt x="43074" y="61146"/>
                    <a:pt x="33096" y="53163"/>
                  </a:cubicBezTo>
                  <a:cubicBezTo>
                    <a:pt x="24344" y="46162"/>
                    <a:pt x="12406" y="42530"/>
                    <a:pt x="1198" y="42530"/>
                  </a:cubicBezTo>
                  <a:cubicBezTo>
                    <a:pt x="-3814" y="42530"/>
                    <a:pt x="8287" y="49619"/>
                    <a:pt x="11831" y="53163"/>
                  </a:cubicBezTo>
                  <a:lnTo>
                    <a:pt x="128789" y="53163"/>
                  </a:lnTo>
                  <a:cubicBezTo>
                    <a:pt x="160687" y="49619"/>
                    <a:pt x="192388" y="42530"/>
                    <a:pt x="224482" y="42530"/>
                  </a:cubicBezTo>
                  <a:cubicBezTo>
                    <a:pt x="240548" y="42530"/>
                    <a:pt x="327101" y="73192"/>
                    <a:pt x="330808" y="74428"/>
                  </a:cubicBezTo>
                  <a:lnTo>
                    <a:pt x="490296" y="127591"/>
                  </a:lnTo>
                  <a:cubicBezTo>
                    <a:pt x="490301" y="127593"/>
                    <a:pt x="554086" y="148852"/>
                    <a:pt x="554091" y="148856"/>
                  </a:cubicBezTo>
                  <a:cubicBezTo>
                    <a:pt x="564724" y="155944"/>
                    <a:pt x="574312" y="164931"/>
                    <a:pt x="585989" y="170121"/>
                  </a:cubicBezTo>
                  <a:cubicBezTo>
                    <a:pt x="606472" y="179225"/>
                    <a:pt x="631133" y="178952"/>
                    <a:pt x="649784" y="191386"/>
                  </a:cubicBezTo>
                  <a:cubicBezTo>
                    <a:pt x="741204" y="252331"/>
                    <a:pt x="625534" y="179260"/>
                    <a:pt x="713580" y="223284"/>
                  </a:cubicBezTo>
                  <a:cubicBezTo>
                    <a:pt x="796018" y="264504"/>
                    <a:pt x="697205" y="228459"/>
                    <a:pt x="777375" y="255181"/>
                  </a:cubicBezTo>
                  <a:cubicBezTo>
                    <a:pt x="891360" y="331170"/>
                    <a:pt x="718369" y="212832"/>
                    <a:pt x="841170" y="308344"/>
                  </a:cubicBezTo>
                  <a:cubicBezTo>
                    <a:pt x="861344" y="324035"/>
                    <a:pt x="883701" y="336697"/>
                    <a:pt x="904966" y="350874"/>
                  </a:cubicBezTo>
                  <a:cubicBezTo>
                    <a:pt x="915598" y="357962"/>
                    <a:pt x="924740" y="368098"/>
                    <a:pt x="936863" y="372139"/>
                  </a:cubicBezTo>
                  <a:cubicBezTo>
                    <a:pt x="1053201" y="410920"/>
                    <a:pt x="876982" y="349070"/>
                    <a:pt x="1000659" y="404037"/>
                  </a:cubicBezTo>
                  <a:cubicBezTo>
                    <a:pt x="1021142" y="413141"/>
                    <a:pt x="1043189" y="418214"/>
                    <a:pt x="1064454" y="425302"/>
                  </a:cubicBezTo>
                  <a:lnTo>
                    <a:pt x="1096352" y="435935"/>
                  </a:lnTo>
                  <a:lnTo>
                    <a:pt x="1160147" y="457200"/>
                  </a:lnTo>
                  <a:cubicBezTo>
                    <a:pt x="1170780" y="460744"/>
                    <a:pt x="1181172" y="465114"/>
                    <a:pt x="1192045" y="467832"/>
                  </a:cubicBezTo>
                  <a:cubicBezTo>
                    <a:pt x="1206222" y="471376"/>
                    <a:pt x="1220310" y="475295"/>
                    <a:pt x="1234575" y="478465"/>
                  </a:cubicBezTo>
                  <a:cubicBezTo>
                    <a:pt x="1279163" y="488374"/>
                    <a:pt x="1305358" y="492035"/>
                    <a:pt x="1351533" y="499730"/>
                  </a:cubicBezTo>
                  <a:cubicBezTo>
                    <a:pt x="1369254" y="496186"/>
                    <a:pt x="1387261" y="493853"/>
                    <a:pt x="1404696" y="489098"/>
                  </a:cubicBezTo>
                  <a:cubicBezTo>
                    <a:pt x="1423993" y="483835"/>
                    <a:pt x="1484791" y="459823"/>
                    <a:pt x="1511021" y="457200"/>
                  </a:cubicBezTo>
                  <a:cubicBezTo>
                    <a:pt x="1567557" y="451546"/>
                    <a:pt x="1624435" y="450111"/>
                    <a:pt x="1681142" y="446567"/>
                  </a:cubicBezTo>
                  <a:lnTo>
                    <a:pt x="1904426" y="372139"/>
                  </a:lnTo>
                  <a:lnTo>
                    <a:pt x="1968221" y="350874"/>
                  </a:lnTo>
                  <a:lnTo>
                    <a:pt x="2000119" y="340242"/>
                  </a:lnTo>
                  <a:cubicBezTo>
                    <a:pt x="2010752" y="329609"/>
                    <a:pt x="2020148" y="317576"/>
                    <a:pt x="2032017" y="308344"/>
                  </a:cubicBezTo>
                  <a:cubicBezTo>
                    <a:pt x="2052191" y="292653"/>
                    <a:pt x="2095812" y="265814"/>
                    <a:pt x="2095812" y="265814"/>
                  </a:cubicBezTo>
                  <a:cubicBezTo>
                    <a:pt x="2102900" y="255181"/>
                    <a:pt x="2107460" y="242331"/>
                    <a:pt x="2117077" y="233916"/>
                  </a:cubicBezTo>
                  <a:cubicBezTo>
                    <a:pt x="2167813" y="189522"/>
                    <a:pt x="2184439" y="190198"/>
                    <a:pt x="2244668" y="170121"/>
                  </a:cubicBezTo>
                  <a:cubicBezTo>
                    <a:pt x="2255301" y="166577"/>
                    <a:pt x="2265511" y="161330"/>
                    <a:pt x="2276566" y="159488"/>
                  </a:cubicBezTo>
                  <a:cubicBezTo>
                    <a:pt x="2396576" y="139487"/>
                    <a:pt x="2309806" y="151797"/>
                    <a:pt x="2499849" y="138223"/>
                  </a:cubicBezTo>
                  <a:lnTo>
                    <a:pt x="2638073" y="127591"/>
                  </a:lnTo>
                  <a:lnTo>
                    <a:pt x="2733766" y="95693"/>
                  </a:lnTo>
                  <a:cubicBezTo>
                    <a:pt x="2744398" y="92149"/>
                    <a:pt x="2754790" y="87778"/>
                    <a:pt x="2765663" y="85060"/>
                  </a:cubicBezTo>
                  <a:lnTo>
                    <a:pt x="2850724" y="63795"/>
                  </a:lnTo>
                  <a:cubicBezTo>
                    <a:pt x="2864355" y="60387"/>
                    <a:pt x="2909895" y="50159"/>
                    <a:pt x="2925152" y="42530"/>
                  </a:cubicBezTo>
                  <a:cubicBezTo>
                    <a:pt x="2936581" y="36815"/>
                    <a:pt x="2945620" y="26980"/>
                    <a:pt x="2957049" y="21265"/>
                  </a:cubicBezTo>
                  <a:cubicBezTo>
                    <a:pt x="2967074" y="16253"/>
                    <a:pt x="2979621" y="16849"/>
                    <a:pt x="2988947" y="10632"/>
                  </a:cubicBezTo>
                  <a:cubicBezTo>
                    <a:pt x="2991896" y="8666"/>
                    <a:pt x="2988947" y="1772"/>
                    <a:pt x="2988947" y="0"/>
                  </a:cubicBezTo>
                  <a:close/>
                </a:path>
              </a:pathLst>
            </a:cu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itle 4">
            <a:extLst>
              <a:ext uri="{FF2B5EF4-FFF2-40B4-BE49-F238E27FC236}">
                <a16:creationId xmlns:a16="http://schemas.microsoft.com/office/drawing/2014/main" id="{F4D4CCAF-8C65-2E46-B1A3-2A5C52311055}"/>
              </a:ext>
            </a:extLst>
          </p:cNvPr>
          <p:cNvSpPr>
            <a:spLocks noGrp="1"/>
          </p:cNvSpPr>
          <p:nvPr>
            <p:ph type="title"/>
          </p:nvPr>
        </p:nvSpPr>
        <p:spPr>
          <a:xfrm>
            <a:off x="838200" y="365125"/>
            <a:ext cx="9578009" cy="1325563"/>
          </a:xfrm>
        </p:spPr>
        <p:txBody>
          <a:bodyPr>
            <a:noAutofit/>
          </a:bodyPr>
          <a:lstStyle/>
          <a:p>
            <a:r>
              <a:rPr lang="en-US" sz="2800" dirty="0"/>
              <a:t>Simple model structure facilitates process representation without intensive parameterization</a:t>
            </a:r>
          </a:p>
        </p:txBody>
      </p:sp>
      <p:sp>
        <p:nvSpPr>
          <p:cNvPr id="23" name="TextBox 22">
            <a:extLst>
              <a:ext uri="{FF2B5EF4-FFF2-40B4-BE49-F238E27FC236}">
                <a16:creationId xmlns:a16="http://schemas.microsoft.com/office/drawing/2014/main" id="{C3C9EE12-F1F5-1947-A92E-39D5D785BAF8}"/>
              </a:ext>
            </a:extLst>
          </p:cNvPr>
          <p:cNvSpPr txBox="1"/>
          <p:nvPr/>
        </p:nvSpPr>
        <p:spPr>
          <a:xfrm>
            <a:off x="5065317" y="3790199"/>
            <a:ext cx="524751" cy="369332"/>
          </a:xfrm>
          <a:prstGeom prst="rect">
            <a:avLst/>
          </a:prstGeom>
          <a:noFill/>
        </p:spPr>
        <p:txBody>
          <a:bodyPr wrap="square" rtlCol="0">
            <a:spAutoFit/>
          </a:bodyPr>
          <a:lstStyle/>
          <a:p>
            <a:r>
              <a:rPr lang="en-US" dirty="0"/>
              <a:t>O</a:t>
            </a:r>
            <a:r>
              <a:rPr lang="en-US" baseline="-25000" dirty="0"/>
              <a:t>2</a:t>
            </a:r>
            <a:endParaRPr lang="en-US" dirty="0"/>
          </a:p>
        </p:txBody>
      </p:sp>
      <p:sp>
        <p:nvSpPr>
          <p:cNvPr id="24" name="TextBox 23">
            <a:extLst>
              <a:ext uri="{FF2B5EF4-FFF2-40B4-BE49-F238E27FC236}">
                <a16:creationId xmlns:a16="http://schemas.microsoft.com/office/drawing/2014/main" id="{E293A427-45D8-5A46-8561-7693C37C1128}"/>
              </a:ext>
            </a:extLst>
          </p:cNvPr>
          <p:cNvSpPr txBox="1"/>
          <p:nvPr/>
        </p:nvSpPr>
        <p:spPr>
          <a:xfrm>
            <a:off x="5713446" y="4006115"/>
            <a:ext cx="524751" cy="369332"/>
          </a:xfrm>
          <a:prstGeom prst="rect">
            <a:avLst/>
          </a:prstGeom>
          <a:noFill/>
        </p:spPr>
        <p:txBody>
          <a:bodyPr wrap="square" rtlCol="0">
            <a:spAutoFit/>
          </a:bodyPr>
          <a:lstStyle/>
          <a:p>
            <a:r>
              <a:rPr lang="en-US" dirty="0"/>
              <a:t>O</a:t>
            </a:r>
            <a:r>
              <a:rPr lang="en-US" baseline="-25000" dirty="0"/>
              <a:t>2</a:t>
            </a:r>
            <a:endParaRPr lang="en-US" dirty="0"/>
          </a:p>
        </p:txBody>
      </p:sp>
      <p:sp>
        <p:nvSpPr>
          <p:cNvPr id="27" name="TextBox 26">
            <a:extLst>
              <a:ext uri="{FF2B5EF4-FFF2-40B4-BE49-F238E27FC236}">
                <a16:creationId xmlns:a16="http://schemas.microsoft.com/office/drawing/2014/main" id="{F97FACFE-284E-F34D-A388-1192A03C4665}"/>
              </a:ext>
            </a:extLst>
          </p:cNvPr>
          <p:cNvSpPr txBox="1"/>
          <p:nvPr/>
        </p:nvSpPr>
        <p:spPr>
          <a:xfrm>
            <a:off x="6349701" y="3837858"/>
            <a:ext cx="524751" cy="369332"/>
          </a:xfrm>
          <a:prstGeom prst="rect">
            <a:avLst/>
          </a:prstGeom>
          <a:noFill/>
        </p:spPr>
        <p:txBody>
          <a:bodyPr wrap="square" rtlCol="0">
            <a:spAutoFit/>
          </a:bodyPr>
          <a:lstStyle/>
          <a:p>
            <a:r>
              <a:rPr lang="en-US" dirty="0"/>
              <a:t>O</a:t>
            </a:r>
            <a:r>
              <a:rPr lang="en-US" baseline="-25000" dirty="0"/>
              <a:t>2</a:t>
            </a:r>
            <a:endParaRPr lang="en-US" dirty="0"/>
          </a:p>
        </p:txBody>
      </p:sp>
      <p:sp>
        <p:nvSpPr>
          <p:cNvPr id="7" name="TextBox 6">
            <a:extLst>
              <a:ext uri="{FF2B5EF4-FFF2-40B4-BE49-F238E27FC236}">
                <a16:creationId xmlns:a16="http://schemas.microsoft.com/office/drawing/2014/main" id="{6FACFA6D-56E6-F04D-816B-7351E75407CB}"/>
              </a:ext>
            </a:extLst>
          </p:cNvPr>
          <p:cNvSpPr txBox="1"/>
          <p:nvPr/>
        </p:nvSpPr>
        <p:spPr>
          <a:xfrm>
            <a:off x="588671" y="3268825"/>
            <a:ext cx="2179920" cy="830997"/>
          </a:xfrm>
          <a:prstGeom prst="rect">
            <a:avLst/>
          </a:prstGeom>
          <a:noFill/>
        </p:spPr>
        <p:txBody>
          <a:bodyPr wrap="square" rtlCol="0">
            <a:spAutoFit/>
          </a:bodyPr>
          <a:lstStyle/>
          <a:p>
            <a:r>
              <a:rPr lang="en-US" sz="2400" dirty="0">
                <a:latin typeface="Century Gothic" panose="020B0502020202020204" pitchFamily="34" charset="0"/>
              </a:rPr>
              <a:t>Oxygenation System (</a:t>
            </a:r>
            <a:r>
              <a:rPr lang="en-US" sz="2400" dirty="0" err="1">
                <a:latin typeface="Century Gothic" panose="020B0502020202020204" pitchFamily="34" charset="0"/>
              </a:rPr>
              <a:t>HOx</a:t>
            </a:r>
            <a:r>
              <a:rPr lang="en-US" sz="2400" dirty="0">
                <a:latin typeface="Century Gothic" panose="020B0502020202020204" pitchFamily="34" charset="0"/>
              </a:rPr>
              <a:t>)</a:t>
            </a:r>
          </a:p>
        </p:txBody>
      </p:sp>
      <p:cxnSp>
        <p:nvCxnSpPr>
          <p:cNvPr id="29" name="Straight Arrow Connector 28">
            <a:extLst>
              <a:ext uri="{FF2B5EF4-FFF2-40B4-BE49-F238E27FC236}">
                <a16:creationId xmlns:a16="http://schemas.microsoft.com/office/drawing/2014/main" id="{35302A61-0109-1548-B043-0607DDA268EF}"/>
              </a:ext>
            </a:extLst>
          </p:cNvPr>
          <p:cNvCxnSpPr/>
          <p:nvPr/>
        </p:nvCxnSpPr>
        <p:spPr>
          <a:xfrm>
            <a:off x="906674" y="4169851"/>
            <a:ext cx="3076074" cy="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EA131F7-C440-2F44-843E-D03EFA464D93}"/>
              </a:ext>
            </a:extLst>
          </p:cNvPr>
          <p:cNvSpPr txBox="1"/>
          <p:nvPr/>
        </p:nvSpPr>
        <p:spPr>
          <a:xfrm>
            <a:off x="9173880" y="3268826"/>
            <a:ext cx="2179920" cy="830997"/>
          </a:xfrm>
          <a:prstGeom prst="rect">
            <a:avLst/>
          </a:prstGeom>
          <a:noFill/>
        </p:spPr>
        <p:txBody>
          <a:bodyPr wrap="square" rtlCol="0">
            <a:spAutoFit/>
          </a:bodyPr>
          <a:lstStyle/>
          <a:p>
            <a:r>
              <a:rPr lang="en-US" sz="2400" dirty="0">
                <a:latin typeface="Century Gothic" panose="020B0502020202020204" pitchFamily="34" charset="0"/>
              </a:rPr>
              <a:t>Oxygen Demand</a:t>
            </a:r>
          </a:p>
        </p:txBody>
      </p:sp>
      <p:cxnSp>
        <p:nvCxnSpPr>
          <p:cNvPr id="32" name="Straight Arrow Connector 31">
            <a:extLst>
              <a:ext uri="{FF2B5EF4-FFF2-40B4-BE49-F238E27FC236}">
                <a16:creationId xmlns:a16="http://schemas.microsoft.com/office/drawing/2014/main" id="{E6859127-45B2-5C41-9273-C8A80C6E2462}"/>
              </a:ext>
            </a:extLst>
          </p:cNvPr>
          <p:cNvCxnSpPr/>
          <p:nvPr/>
        </p:nvCxnSpPr>
        <p:spPr>
          <a:xfrm>
            <a:off x="8340468" y="4169851"/>
            <a:ext cx="3076074" cy="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160BDD-8546-274A-AB82-A68BAA3E859B}"/>
                  </a:ext>
                </a:extLst>
              </p:cNvPr>
              <p:cNvSpPr txBox="1"/>
              <p:nvPr/>
            </p:nvSpPr>
            <p:spPr>
              <a:xfrm>
                <a:off x="3531400" y="5228258"/>
                <a:ext cx="50621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ABBC"/>
                              </a:solidFill>
                              <a:latin typeface="Cambria Math" panose="02040503050406030204" pitchFamily="18" charset="0"/>
                            </a:rPr>
                          </m:ctrlPr>
                        </m:sSubPr>
                        <m:e>
                          <m:r>
                            <a:rPr lang="en-US" b="0" i="1" smtClean="0">
                              <a:solidFill>
                                <a:srgbClr val="00ABBC"/>
                              </a:solidFill>
                              <a:latin typeface="Cambria Math" panose="02040503050406030204" pitchFamily="18" charset="0"/>
                            </a:rPr>
                            <m:t>𝑂𝑥𝑦𝑔𝑒𝑛</m:t>
                          </m:r>
                        </m:e>
                        <m:sub>
                          <m:r>
                            <a:rPr lang="en-US" b="0" i="1" smtClean="0">
                              <a:solidFill>
                                <a:srgbClr val="00ABBC"/>
                              </a:solidFill>
                              <a:latin typeface="Cambria Math" panose="02040503050406030204" pitchFamily="18" charset="0"/>
                            </a:rPr>
                            <m:t>𝑡</m:t>
                          </m:r>
                        </m:sub>
                      </m:sSub>
                      <m:r>
                        <a:rPr lang="en-US" dirty="0">
                          <a:latin typeface="Cambria Math" panose="02040503050406030204" pitchFamily="18" charset="0"/>
                          <a:ea typeface="Cambria Math" panose="02040503050406030204" pitchFamily="18" charset="0"/>
                        </a:rPr>
                        <m:t>=</m:t>
                      </m:r>
                      <m:sSub>
                        <m:sSubPr>
                          <m:ctrlPr>
                            <a:rPr lang="en-US" i="1" dirty="0" smtClean="0">
                              <a:solidFill>
                                <a:srgbClr val="00ABBC"/>
                              </a:solidFill>
                              <a:latin typeface="Cambria Math" panose="02040503050406030204" pitchFamily="18" charset="0"/>
                              <a:ea typeface="Cambria Math" panose="02040503050406030204" pitchFamily="18" charset="0"/>
                            </a:rPr>
                          </m:ctrlPr>
                        </m:sSubPr>
                        <m:e>
                          <m:r>
                            <a:rPr lang="en-US"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b="0" i="1" dirty="0" smtClean="0">
                              <a:solidFill>
                                <a:srgbClr val="00ABBC"/>
                              </a:solidFill>
                              <a:latin typeface="Cambria Math" panose="02040503050406030204" pitchFamily="18" charset="0"/>
                              <a:ea typeface="Cambria Math" panose="02040503050406030204" pitchFamily="18" charset="0"/>
                            </a:rPr>
                            <m:t>𝑡</m:t>
                          </m:r>
                          <m:r>
                            <a:rPr lang="en-US" b="0" i="1" dirty="0" smtClean="0">
                              <a:solidFill>
                                <a:srgbClr val="00ABBC"/>
                              </a:solidFill>
                              <a:latin typeface="Cambria Math" panose="02040503050406030204" pitchFamily="18" charset="0"/>
                              <a:ea typeface="Cambria Math" panose="02040503050406030204" pitchFamily="18" charset="0"/>
                            </a:rPr>
                            <m:t>−1</m:t>
                          </m:r>
                        </m:sub>
                      </m:sSub>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𝐻𝑂𝑥</m:t>
                      </m:r>
                      <m:r>
                        <a:rPr lang="en-US" b="0" i="1" dirty="0" smtClean="0">
                          <a:solidFill>
                            <a:schemeClr val="tx1"/>
                          </a:solidFill>
                          <a:latin typeface="Cambria Math" panose="02040503050406030204" pitchFamily="18" charset="0"/>
                          <a:ea typeface="Cambria Math" panose="02040503050406030204" pitchFamily="18" charset="0"/>
                        </a:rPr>
                        <m:t> −</m:t>
                      </m:r>
                      <m:r>
                        <a:rPr lang="en-US" b="0" i="1" dirty="0" smtClean="0">
                          <a:solidFill>
                            <a:schemeClr val="tx1"/>
                          </a:solidFill>
                          <a:latin typeface="Cambria Math" panose="02040503050406030204" pitchFamily="18" charset="0"/>
                          <a:ea typeface="Cambria Math" panose="02040503050406030204" pitchFamily="18" charset="0"/>
                        </a:rPr>
                        <m:t>𝑜𝑥𝑦𝑔𝑒𝑛</m:t>
                      </m:r>
                      <m:r>
                        <a:rPr lang="en-US" b="0" i="1" dirty="0" smtClean="0">
                          <a:solidFill>
                            <a:schemeClr val="tx1"/>
                          </a:solidFill>
                          <a:latin typeface="Cambria Math" panose="02040503050406030204" pitchFamily="18" charset="0"/>
                          <a:ea typeface="Cambria Math" panose="02040503050406030204" pitchFamily="18" charset="0"/>
                        </a:rPr>
                        <m:t> </m:t>
                      </m:r>
                      <m:r>
                        <a:rPr lang="en-US" b="0" i="1" dirty="0" smtClean="0">
                          <a:solidFill>
                            <a:schemeClr val="tx1"/>
                          </a:solidFill>
                          <a:latin typeface="Cambria Math" panose="02040503050406030204" pitchFamily="18" charset="0"/>
                          <a:ea typeface="Cambria Math" panose="02040503050406030204" pitchFamily="18" charset="0"/>
                        </a:rPr>
                        <m:t>𝑑𝑒𝑚𝑎𝑛𝑑</m:t>
                      </m:r>
                    </m:oMath>
                  </m:oMathPara>
                </a14:m>
                <a:endParaRPr lang="en-US" dirty="0"/>
              </a:p>
            </p:txBody>
          </p:sp>
        </mc:Choice>
        <mc:Fallback xmlns="">
          <p:sp>
            <p:nvSpPr>
              <p:cNvPr id="36" name="TextBox 35">
                <a:extLst>
                  <a:ext uri="{FF2B5EF4-FFF2-40B4-BE49-F238E27FC236}">
                    <a16:creationId xmlns:a16="http://schemas.microsoft.com/office/drawing/2014/main" id="{1B160BDD-8546-274A-AB82-A68BAA3E859B}"/>
                  </a:ext>
                </a:extLst>
              </p:cNvPr>
              <p:cNvSpPr txBox="1">
                <a:spLocks noRot="1" noChangeAspect="1" noMove="1" noResize="1" noEditPoints="1" noAdjustHandles="1" noChangeArrowheads="1" noChangeShapeType="1" noTextEdit="1"/>
              </p:cNvSpPr>
              <p:nvPr/>
            </p:nvSpPr>
            <p:spPr>
              <a:xfrm>
                <a:off x="3531400" y="5228258"/>
                <a:ext cx="5062155" cy="276999"/>
              </a:xfrm>
              <a:prstGeom prst="rect">
                <a:avLst/>
              </a:prstGeom>
              <a:blipFill>
                <a:blip r:embed="rId12"/>
                <a:stretch>
                  <a:fillRect l="-1000" t="-8696" r="-500" b="-39130"/>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9079D05E-E2EA-6C40-8251-DA7338936800}"/>
              </a:ext>
            </a:extLst>
          </p:cNvPr>
          <p:cNvGrpSpPr/>
          <p:nvPr/>
        </p:nvGrpSpPr>
        <p:grpSpPr>
          <a:xfrm>
            <a:off x="5590068" y="5600687"/>
            <a:ext cx="4393561" cy="808930"/>
            <a:chOff x="5392799" y="5566333"/>
            <a:chExt cx="4393561" cy="808930"/>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2BC7AE1-0C78-FE40-B8FC-B5F0906C5D78}"/>
                    </a:ext>
                  </a:extLst>
                </p:cNvPr>
                <p:cNvSpPr txBox="1"/>
                <p:nvPr/>
              </p:nvSpPr>
              <p:spPr>
                <a:xfrm>
                  <a:off x="5437605" y="5806261"/>
                  <a:ext cx="434875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dirty="0" smtClean="0">
                            <a:latin typeface="Cambria Math" panose="02040503050406030204" pitchFamily="18" charset="0"/>
                            <a:ea typeface="Cambria Math" panose="02040503050406030204" pitchFamily="18" charset="0"/>
                          </a:rPr>
                          <m:t>R</m:t>
                        </m:r>
                        <m:r>
                          <a:rPr lang="en-US" dirty="0" smtClean="0">
                            <a:latin typeface="Cambria Math" panose="02040503050406030204" pitchFamily="18" charset="0"/>
                            <a:ea typeface="Cambria Math" panose="02040503050406030204" pitchFamily="18" charset="0"/>
                          </a:rPr>
                          <m:t>20</m:t>
                        </m:r>
                        <m:r>
                          <a:rPr lang="en-US" i="1" dirty="0">
                            <a:latin typeface="Cambria Math" panose="02040503050406030204" pitchFamily="18" charset="0"/>
                            <a:ea typeface="Cambria Math" panose="02040503050406030204" pitchFamily="18" charset="0"/>
                          </a:rPr>
                          <m:t>∗ </m:t>
                        </m:r>
                        <m:sSup>
                          <m:sSupPr>
                            <m:ctrlPr>
                              <a:rPr lang="en-US" i="1" dirty="0" smtClean="0">
                                <a:solidFill>
                                  <a:srgbClr val="CA8D60"/>
                                </a:solidFill>
                                <a:latin typeface="Cambria Math" panose="02040503050406030204" pitchFamily="18" charset="0"/>
                                <a:ea typeface="Cambria Math" panose="02040503050406030204" pitchFamily="18" charset="0"/>
                              </a:rPr>
                            </m:ctrlPr>
                          </m:sSupPr>
                          <m:e>
                            <m:r>
                              <a:rPr lang="en-US" i="1" dirty="0">
                                <a:solidFill>
                                  <a:srgbClr val="CA8D60"/>
                                </a:solidFill>
                                <a:latin typeface="Cambria Math" panose="02040503050406030204" pitchFamily="18" charset="0"/>
                                <a:ea typeface="Cambria Math" panose="02040503050406030204" pitchFamily="18" charset="0"/>
                              </a:rPr>
                              <m:t>𝜃</m:t>
                            </m:r>
                          </m:e>
                          <m:sup>
                            <m:r>
                              <a:rPr lang="en-US" b="0" i="1" dirty="0" smtClean="0">
                                <a:solidFill>
                                  <a:srgbClr val="CA8D60"/>
                                </a:solidFill>
                                <a:latin typeface="Cambria Math" panose="02040503050406030204" pitchFamily="18" charset="0"/>
                                <a:ea typeface="Cambria Math" panose="02040503050406030204" pitchFamily="18" charset="0"/>
                              </a:rPr>
                              <m:t>𝑇𝑒𝑚𝑝</m:t>
                            </m:r>
                            <m:r>
                              <a:rPr lang="en-US" i="1" dirty="0">
                                <a:solidFill>
                                  <a:srgbClr val="CA8D60"/>
                                </a:solidFill>
                                <a:latin typeface="Cambria Math" panose="02040503050406030204" pitchFamily="18" charset="0"/>
                                <a:ea typeface="Cambria Math" panose="02040503050406030204" pitchFamily="18" charset="0"/>
                              </a:rPr>
                              <m:t>−20</m:t>
                            </m:r>
                          </m:sup>
                        </m:sSup>
                        <m:r>
                          <a:rPr lang="en-US" i="1" dirty="0">
                            <a:latin typeface="Cambria Math" panose="02040503050406030204" pitchFamily="18" charset="0"/>
                            <a:ea typeface="Cambria Math" panose="02040503050406030204" pitchFamily="18" charset="0"/>
                          </a:rPr>
                          <m:t>∗ </m:t>
                        </m:r>
                        <m:f>
                          <m:fPr>
                            <m:ctrlPr>
                              <a:rPr lang="en-US" i="1" dirty="0" smtClean="0">
                                <a:solidFill>
                                  <a:srgbClr val="00ABBC"/>
                                </a:solidFill>
                                <a:latin typeface="Cambria Math" panose="02040503050406030204" pitchFamily="18" charset="0"/>
                                <a:ea typeface="Cambria Math" panose="02040503050406030204" pitchFamily="18" charset="0"/>
                              </a:rPr>
                            </m:ctrlPr>
                          </m:fPr>
                          <m:num>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i="1" dirty="0">
                                    <a:solidFill>
                                      <a:srgbClr val="00ABBC"/>
                                    </a:solidFill>
                                    <a:latin typeface="Cambria Math" panose="02040503050406030204" pitchFamily="18" charset="0"/>
                                    <a:ea typeface="Cambria Math" panose="02040503050406030204" pitchFamily="18" charset="0"/>
                                  </a:rPr>
                                  <m:t>𝑡</m:t>
                                </m:r>
                                <m:r>
                                  <a:rPr lang="en-US" i="1" dirty="0">
                                    <a:solidFill>
                                      <a:srgbClr val="00ABBC"/>
                                    </a:solidFill>
                                    <a:latin typeface="Cambria Math" panose="02040503050406030204" pitchFamily="18" charset="0"/>
                                    <a:ea typeface="Cambria Math" panose="02040503050406030204" pitchFamily="18" charset="0"/>
                                  </a:rPr>
                                  <m:t>−1</m:t>
                                </m:r>
                              </m:sub>
                            </m:sSub>
                          </m:num>
                          <m:den>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i="1" dirty="0">
                                    <a:solidFill>
                                      <a:srgbClr val="00ABBC"/>
                                    </a:solidFill>
                                    <a:latin typeface="Cambria Math" panose="02040503050406030204" pitchFamily="18" charset="0"/>
                                    <a:ea typeface="Cambria Math" panose="02040503050406030204" pitchFamily="18" charset="0"/>
                                  </a:rPr>
                                  <m:t>𝑡</m:t>
                                </m:r>
                                <m:r>
                                  <a:rPr lang="en-US" i="1" dirty="0">
                                    <a:solidFill>
                                      <a:srgbClr val="00ABBC"/>
                                    </a:solidFill>
                                    <a:latin typeface="Cambria Math" panose="02040503050406030204" pitchFamily="18" charset="0"/>
                                    <a:ea typeface="Cambria Math" panose="02040503050406030204" pitchFamily="18" charset="0"/>
                                  </a:rPr>
                                  <m:t>−1</m:t>
                                </m:r>
                              </m:sub>
                            </m:sSub>
                            <m:r>
                              <a:rPr lang="en-US" i="1" dirty="0">
                                <a:solidFill>
                                  <a:srgbClr val="00ABBC"/>
                                </a:solidFill>
                                <a:latin typeface="Cambria Math" panose="02040503050406030204" pitchFamily="18" charset="0"/>
                                <a:ea typeface="Cambria Math" panose="02040503050406030204" pitchFamily="18" charset="0"/>
                              </a:rPr>
                              <m:t>+</m:t>
                            </m:r>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i="1" dirty="0">
                                    <a:solidFill>
                                      <a:srgbClr val="00ABBC"/>
                                    </a:solidFill>
                                    <a:latin typeface="Cambria Math" panose="02040503050406030204" pitchFamily="18" charset="0"/>
                                    <a:ea typeface="Cambria Math" panose="02040503050406030204" pitchFamily="18" charset="0"/>
                                  </a:rPr>
                                  <m:t>𝐾</m:t>
                                </m:r>
                              </m:e>
                              <m:sub>
                                <m:r>
                                  <a:rPr lang="en-US" i="1" dirty="0">
                                    <a:solidFill>
                                      <a:srgbClr val="00ABBC"/>
                                    </a:solidFill>
                                    <a:latin typeface="Cambria Math" panose="02040503050406030204" pitchFamily="18" charset="0"/>
                                    <a:ea typeface="Cambria Math" panose="02040503050406030204" pitchFamily="18" charset="0"/>
                                  </a:rPr>
                                  <m:t>𝑂</m:t>
                                </m:r>
                                <m:r>
                                  <a:rPr lang="en-US" i="1" dirty="0">
                                    <a:solidFill>
                                      <a:srgbClr val="00ABBC"/>
                                    </a:solidFill>
                                    <a:latin typeface="Cambria Math" panose="02040503050406030204" pitchFamily="18" charset="0"/>
                                    <a:ea typeface="Cambria Math" panose="02040503050406030204" pitchFamily="18" charset="0"/>
                                  </a:rPr>
                                  <m:t>2</m:t>
                                </m:r>
                              </m:sub>
                            </m:sSub>
                          </m:den>
                        </m:f>
                        <m:r>
                          <a:rPr lang="en-US" i="1" dirty="0">
                            <a:solidFill>
                              <a:srgbClr val="038BB6"/>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m:t>
                        </m:r>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𝑐</m:t>
                            </m:r>
                          </m:e>
                          <m:sub>
                            <m:r>
                              <a:rPr lang="en-US"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dirty="0"/>
                </a:p>
              </p:txBody>
            </p:sp>
          </mc:Choice>
          <mc:Fallback xmlns="">
            <p:sp>
              <p:nvSpPr>
                <p:cNvPr id="34" name="TextBox 33">
                  <a:extLst>
                    <a:ext uri="{FF2B5EF4-FFF2-40B4-BE49-F238E27FC236}">
                      <a16:creationId xmlns:a16="http://schemas.microsoft.com/office/drawing/2014/main" id="{22BC7AE1-0C78-FE40-B8FC-B5F0906C5D78}"/>
                    </a:ext>
                  </a:extLst>
                </p:cNvPr>
                <p:cNvSpPr txBox="1">
                  <a:spLocks noRot="1" noChangeAspect="1" noMove="1" noResize="1" noEditPoints="1" noAdjustHandles="1" noChangeArrowheads="1" noChangeShapeType="1" noTextEdit="1"/>
                </p:cNvSpPr>
                <p:nvPr/>
              </p:nvSpPr>
              <p:spPr>
                <a:xfrm>
                  <a:off x="5437605" y="5806261"/>
                  <a:ext cx="4348755" cy="569002"/>
                </a:xfrm>
                <a:prstGeom prst="rect">
                  <a:avLst/>
                </a:prstGeom>
                <a:blipFill>
                  <a:blip r:embed="rId13"/>
                  <a:stretch>
                    <a:fillRect l="-1163" t="-6522" b="-17391"/>
                  </a:stretch>
                </a:blipFill>
              </p:spPr>
              <p:txBody>
                <a:bodyPr/>
                <a:lstStyle/>
                <a:p>
                  <a:r>
                    <a:rPr lang="en-US">
                      <a:noFill/>
                    </a:rPr>
                    <a:t> </a:t>
                  </a:r>
                </a:p>
              </p:txBody>
            </p:sp>
          </mc:Fallback>
        </mc:AlternateContent>
        <p:sp>
          <p:nvSpPr>
            <p:cNvPr id="33" name="Left Brace 32">
              <a:extLst>
                <a:ext uri="{FF2B5EF4-FFF2-40B4-BE49-F238E27FC236}">
                  <a16:creationId xmlns:a16="http://schemas.microsoft.com/office/drawing/2014/main" id="{58CDCA8D-F631-B040-A8C6-F571FF7EE78E}"/>
                </a:ext>
              </a:extLst>
            </p:cNvPr>
            <p:cNvSpPr/>
            <p:nvPr/>
          </p:nvSpPr>
          <p:spPr>
            <a:xfrm rot="5400000">
              <a:off x="7471497" y="3487635"/>
              <a:ext cx="236163" cy="4393560"/>
            </a:xfrm>
            <a:prstGeom prst="leftBrace">
              <a:avLst>
                <a:gd name="adj1" fmla="val 40574"/>
                <a:gd name="adj2" fmla="val 5262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823826431"/>
      </p:ext>
    </p:extLst>
  </p:cSld>
  <p:clrMapOvr>
    <a:masterClrMapping/>
  </p:clrMapOvr>
  <mc:AlternateContent xmlns:mc="http://schemas.openxmlformats.org/markup-compatibility/2006" xmlns:p14="http://schemas.microsoft.com/office/powerpoint/2010/main">
    <mc:Choice Requires="p14">
      <p:transition spd="slow" p14:dur="2000" advTm="49219"/>
    </mc:Choice>
    <mc:Fallback xmlns="">
      <p:transition spd="slow" advTm="4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B0F5-E8C0-DC49-AA12-7378657E0ED1}"/>
              </a:ext>
            </a:extLst>
          </p:cNvPr>
          <p:cNvSpPr>
            <a:spLocks noGrp="1"/>
          </p:cNvSpPr>
          <p:nvPr>
            <p:ph type="title"/>
          </p:nvPr>
        </p:nvSpPr>
        <p:spPr>
          <a:xfrm>
            <a:off x="838200" y="365125"/>
            <a:ext cx="9540140" cy="1325563"/>
          </a:xfrm>
        </p:spPr>
        <p:txBody>
          <a:bodyPr>
            <a:noAutofit/>
          </a:bodyPr>
          <a:lstStyle/>
          <a:p>
            <a:r>
              <a:rPr lang="en-US" sz="3200" dirty="0"/>
              <a:t>Ensemble Kalman Filter forecasting framework facilitates data assimilation, parameter updating, and uncertainty quantification</a:t>
            </a:r>
          </a:p>
        </p:txBody>
      </p:sp>
      <p:sp>
        <p:nvSpPr>
          <p:cNvPr id="30" name="TextBox 29">
            <a:extLst>
              <a:ext uri="{FF2B5EF4-FFF2-40B4-BE49-F238E27FC236}">
                <a16:creationId xmlns:a16="http://schemas.microsoft.com/office/drawing/2014/main" id="{4C6EB6FD-3CDD-9A4B-B120-2841DA7A23B3}"/>
              </a:ext>
            </a:extLst>
          </p:cNvPr>
          <p:cNvSpPr txBox="1"/>
          <p:nvPr/>
        </p:nvSpPr>
        <p:spPr>
          <a:xfrm>
            <a:off x="417122" y="5136122"/>
            <a:ext cx="2052870" cy="954107"/>
          </a:xfrm>
          <a:prstGeom prst="rect">
            <a:avLst/>
          </a:prstGeom>
          <a:noFill/>
        </p:spPr>
        <p:txBody>
          <a:bodyPr wrap="none" rtlCol="0">
            <a:spAutoFit/>
          </a:bodyPr>
          <a:lstStyle/>
          <a:p>
            <a:r>
              <a:rPr lang="en-US" sz="2800" dirty="0"/>
              <a:t>Oxygen</a:t>
            </a:r>
          </a:p>
          <a:p>
            <a:r>
              <a:rPr lang="en-US" sz="2800" dirty="0"/>
              <a:t>Temperature</a:t>
            </a:r>
          </a:p>
        </p:txBody>
      </p:sp>
      <p:sp>
        <p:nvSpPr>
          <p:cNvPr id="31" name="TextBox 30">
            <a:extLst>
              <a:ext uri="{FF2B5EF4-FFF2-40B4-BE49-F238E27FC236}">
                <a16:creationId xmlns:a16="http://schemas.microsoft.com/office/drawing/2014/main" id="{9167BF67-6720-444F-AC2C-2E5713680825}"/>
              </a:ext>
            </a:extLst>
          </p:cNvPr>
          <p:cNvSpPr txBox="1"/>
          <p:nvPr/>
        </p:nvSpPr>
        <p:spPr>
          <a:xfrm>
            <a:off x="2840596" y="5999351"/>
            <a:ext cx="2013565" cy="523220"/>
          </a:xfrm>
          <a:prstGeom prst="rect">
            <a:avLst/>
          </a:prstGeom>
          <a:noFill/>
        </p:spPr>
        <p:txBody>
          <a:bodyPr wrap="square" rtlCol="0">
            <a:spAutoFit/>
          </a:bodyPr>
          <a:lstStyle/>
          <a:p>
            <a:r>
              <a:rPr lang="en-US" sz="2800" dirty="0"/>
              <a:t>Oxygenation</a:t>
            </a:r>
          </a:p>
        </p:txBody>
      </p:sp>
      <p:sp>
        <p:nvSpPr>
          <p:cNvPr id="32" name="TextBox 31">
            <a:extLst>
              <a:ext uri="{FF2B5EF4-FFF2-40B4-BE49-F238E27FC236}">
                <a16:creationId xmlns:a16="http://schemas.microsoft.com/office/drawing/2014/main" id="{800228CE-8AEB-D741-9A34-26BDC383ACD5}"/>
              </a:ext>
            </a:extLst>
          </p:cNvPr>
          <p:cNvSpPr txBox="1"/>
          <p:nvPr/>
        </p:nvSpPr>
        <p:spPr>
          <a:xfrm>
            <a:off x="9113250" y="5205991"/>
            <a:ext cx="1265090" cy="523220"/>
          </a:xfrm>
          <a:prstGeom prst="rect">
            <a:avLst/>
          </a:prstGeom>
          <a:noFill/>
        </p:spPr>
        <p:txBody>
          <a:bodyPr wrap="none" rtlCol="0">
            <a:spAutoFit/>
          </a:bodyPr>
          <a:lstStyle/>
          <a:p>
            <a:r>
              <a:rPr lang="en-US" sz="2800" dirty="0">
                <a:solidFill>
                  <a:srgbClr val="00ABBC"/>
                </a:solidFill>
              </a:rPr>
              <a:t>Oxygen</a:t>
            </a:r>
          </a:p>
        </p:txBody>
      </p:sp>
      <p:sp>
        <p:nvSpPr>
          <p:cNvPr id="34" name="TextBox 33">
            <a:extLst>
              <a:ext uri="{FF2B5EF4-FFF2-40B4-BE49-F238E27FC236}">
                <a16:creationId xmlns:a16="http://schemas.microsoft.com/office/drawing/2014/main" id="{B91EA2C0-2131-3D45-B24E-0D55BEFA7094}"/>
              </a:ext>
            </a:extLst>
          </p:cNvPr>
          <p:cNvSpPr txBox="1"/>
          <p:nvPr/>
        </p:nvSpPr>
        <p:spPr>
          <a:xfrm>
            <a:off x="8130086" y="4253857"/>
            <a:ext cx="433132" cy="523220"/>
          </a:xfrm>
          <a:prstGeom prst="rect">
            <a:avLst/>
          </a:prstGeom>
          <a:noFill/>
        </p:spPr>
        <p:txBody>
          <a:bodyPr wrap="none" rtlCol="0">
            <a:spAutoFit/>
          </a:bodyPr>
          <a:lstStyle/>
          <a:p>
            <a:r>
              <a:rPr lang="en-US" sz="2800" dirty="0"/>
              <a:t>…</a:t>
            </a:r>
          </a:p>
        </p:txBody>
      </p:sp>
      <p:sp>
        <p:nvSpPr>
          <p:cNvPr id="35" name="TextBox 34">
            <a:extLst>
              <a:ext uri="{FF2B5EF4-FFF2-40B4-BE49-F238E27FC236}">
                <a16:creationId xmlns:a16="http://schemas.microsoft.com/office/drawing/2014/main" id="{E2C6CC9B-73EB-9449-9DF4-BD93C60254B5}"/>
              </a:ext>
            </a:extLst>
          </p:cNvPr>
          <p:cNvSpPr txBox="1"/>
          <p:nvPr/>
        </p:nvSpPr>
        <p:spPr>
          <a:xfrm>
            <a:off x="411535" y="4292438"/>
            <a:ext cx="1570623" cy="523220"/>
          </a:xfrm>
          <a:prstGeom prst="rect">
            <a:avLst/>
          </a:prstGeom>
          <a:noFill/>
        </p:spPr>
        <p:txBody>
          <a:bodyPr wrap="none" rtlCol="0">
            <a:spAutoFit/>
          </a:bodyPr>
          <a:lstStyle/>
          <a:p>
            <a:r>
              <a:rPr lang="en-US" sz="2800" b="1" dirty="0"/>
              <a:t>Today (t) </a:t>
            </a:r>
          </a:p>
        </p:txBody>
      </p:sp>
      <p:sp>
        <p:nvSpPr>
          <p:cNvPr id="36" name="TextBox 35">
            <a:extLst>
              <a:ext uri="{FF2B5EF4-FFF2-40B4-BE49-F238E27FC236}">
                <a16:creationId xmlns:a16="http://schemas.microsoft.com/office/drawing/2014/main" id="{C6EF596B-0F65-754D-A862-B7B43981FF91}"/>
              </a:ext>
            </a:extLst>
          </p:cNvPr>
          <p:cNvSpPr txBox="1"/>
          <p:nvPr/>
        </p:nvSpPr>
        <p:spPr>
          <a:xfrm>
            <a:off x="2724204" y="4314250"/>
            <a:ext cx="2758256" cy="523220"/>
          </a:xfrm>
          <a:prstGeom prst="rect">
            <a:avLst/>
          </a:prstGeom>
          <a:noFill/>
        </p:spPr>
        <p:txBody>
          <a:bodyPr wrap="square" rtlCol="0">
            <a:spAutoFit/>
          </a:bodyPr>
          <a:lstStyle/>
          <a:p>
            <a:r>
              <a:rPr lang="en-US" sz="2800" b="1" dirty="0"/>
              <a:t>Tomorrow (t + 1) </a:t>
            </a:r>
          </a:p>
        </p:txBody>
      </p:sp>
      <p:sp>
        <p:nvSpPr>
          <p:cNvPr id="37" name="TextBox 36">
            <a:extLst>
              <a:ext uri="{FF2B5EF4-FFF2-40B4-BE49-F238E27FC236}">
                <a16:creationId xmlns:a16="http://schemas.microsoft.com/office/drawing/2014/main" id="{A1E432F2-9469-564D-A84F-589426986C34}"/>
              </a:ext>
            </a:extLst>
          </p:cNvPr>
          <p:cNvSpPr txBox="1"/>
          <p:nvPr/>
        </p:nvSpPr>
        <p:spPr>
          <a:xfrm>
            <a:off x="5672981" y="4311215"/>
            <a:ext cx="1800205" cy="523220"/>
          </a:xfrm>
          <a:prstGeom prst="rect">
            <a:avLst/>
          </a:prstGeom>
          <a:noFill/>
        </p:spPr>
        <p:txBody>
          <a:bodyPr wrap="square" rtlCol="0">
            <a:spAutoFit/>
          </a:bodyPr>
          <a:lstStyle/>
          <a:p>
            <a:r>
              <a:rPr lang="en-US" sz="2800" b="1" dirty="0"/>
              <a:t>t + 2 </a:t>
            </a:r>
          </a:p>
        </p:txBody>
      </p:sp>
      <p:sp>
        <p:nvSpPr>
          <p:cNvPr id="38" name="TextBox 37">
            <a:extLst>
              <a:ext uri="{FF2B5EF4-FFF2-40B4-BE49-F238E27FC236}">
                <a16:creationId xmlns:a16="http://schemas.microsoft.com/office/drawing/2014/main" id="{A5CF616A-5E3C-B847-9C52-5FE52BB98879}"/>
              </a:ext>
            </a:extLst>
          </p:cNvPr>
          <p:cNvSpPr txBox="1"/>
          <p:nvPr/>
        </p:nvSpPr>
        <p:spPr>
          <a:xfrm>
            <a:off x="9107663" y="4312197"/>
            <a:ext cx="2826326" cy="523220"/>
          </a:xfrm>
          <a:prstGeom prst="rect">
            <a:avLst/>
          </a:prstGeom>
          <a:noFill/>
        </p:spPr>
        <p:txBody>
          <a:bodyPr wrap="square" rtlCol="0">
            <a:spAutoFit/>
          </a:bodyPr>
          <a:lstStyle/>
          <a:p>
            <a:r>
              <a:rPr lang="en-US" sz="2800" b="1" dirty="0"/>
              <a:t>t + 14</a:t>
            </a:r>
          </a:p>
        </p:txBody>
      </p:sp>
      <p:cxnSp>
        <p:nvCxnSpPr>
          <p:cNvPr id="39" name="Straight Connector 38">
            <a:extLst>
              <a:ext uri="{FF2B5EF4-FFF2-40B4-BE49-F238E27FC236}">
                <a16:creationId xmlns:a16="http://schemas.microsoft.com/office/drawing/2014/main" id="{64F23641-7853-C048-A58F-05346F7887BD}"/>
              </a:ext>
            </a:extLst>
          </p:cNvPr>
          <p:cNvCxnSpPr/>
          <p:nvPr/>
        </p:nvCxnSpPr>
        <p:spPr>
          <a:xfrm>
            <a:off x="417122" y="4885157"/>
            <a:ext cx="74101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5BC1F12-3813-1143-A35D-A92D9B117F05}"/>
              </a:ext>
            </a:extLst>
          </p:cNvPr>
          <p:cNvCxnSpPr>
            <a:cxnSpLocks/>
          </p:cNvCxnSpPr>
          <p:nvPr/>
        </p:nvCxnSpPr>
        <p:spPr>
          <a:xfrm>
            <a:off x="8877183" y="4885157"/>
            <a:ext cx="28263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16A6379-BE3B-1249-AD8B-9DCD9837EE88}"/>
              </a:ext>
            </a:extLst>
          </p:cNvPr>
          <p:cNvCxnSpPr>
            <a:cxnSpLocks/>
          </p:cNvCxnSpPr>
          <p:nvPr/>
        </p:nvCxnSpPr>
        <p:spPr>
          <a:xfrm>
            <a:off x="7837761" y="4885157"/>
            <a:ext cx="10394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C00F155-3F05-844A-8516-F97A5AA13F70}"/>
              </a:ext>
            </a:extLst>
          </p:cNvPr>
          <p:cNvCxnSpPr>
            <a:cxnSpLocks/>
            <a:endCxn id="57" idx="1"/>
          </p:cNvCxnSpPr>
          <p:nvPr/>
        </p:nvCxnSpPr>
        <p:spPr>
          <a:xfrm>
            <a:off x="1674421" y="5406116"/>
            <a:ext cx="1166175" cy="0"/>
          </a:xfrm>
          <a:prstGeom prst="straightConnector1">
            <a:avLst/>
          </a:prstGeom>
          <a:ln w="38100">
            <a:solidFill>
              <a:srgbClr val="00ABB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B3F9C44-11C3-9F45-AAE0-30EEBEC453C3}"/>
              </a:ext>
            </a:extLst>
          </p:cNvPr>
          <p:cNvCxnSpPr>
            <a:cxnSpLocks/>
          </p:cNvCxnSpPr>
          <p:nvPr/>
        </p:nvCxnSpPr>
        <p:spPr>
          <a:xfrm flipV="1">
            <a:off x="2439027" y="5473585"/>
            <a:ext cx="407108" cy="363418"/>
          </a:xfrm>
          <a:prstGeom prst="straightConnector1">
            <a:avLst/>
          </a:prstGeom>
          <a:ln w="38100">
            <a:solidFill>
              <a:srgbClr val="CA8D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B1BA900-6B31-794B-AFD5-962B954AEF75}"/>
              </a:ext>
            </a:extLst>
          </p:cNvPr>
          <p:cNvCxnSpPr>
            <a:cxnSpLocks/>
            <a:endCxn id="65" idx="1"/>
          </p:cNvCxnSpPr>
          <p:nvPr/>
        </p:nvCxnSpPr>
        <p:spPr>
          <a:xfrm flipV="1">
            <a:off x="4357724" y="5404662"/>
            <a:ext cx="1233713" cy="15912"/>
          </a:xfrm>
          <a:prstGeom prst="straightConnector1">
            <a:avLst/>
          </a:prstGeom>
          <a:ln w="38100">
            <a:solidFill>
              <a:srgbClr val="00ABB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A8D393C-4B5C-D349-8036-56DEA405616A}"/>
              </a:ext>
            </a:extLst>
          </p:cNvPr>
          <p:cNvCxnSpPr>
            <a:cxnSpLocks/>
          </p:cNvCxnSpPr>
          <p:nvPr/>
        </p:nvCxnSpPr>
        <p:spPr>
          <a:xfrm>
            <a:off x="6892802" y="5450328"/>
            <a:ext cx="1312715" cy="0"/>
          </a:xfrm>
          <a:prstGeom prst="straightConnector1">
            <a:avLst/>
          </a:prstGeom>
          <a:ln w="38100">
            <a:solidFill>
              <a:srgbClr val="00ABB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ECFDD09-4573-EA41-AC91-5F6B8CAE2804}"/>
              </a:ext>
            </a:extLst>
          </p:cNvPr>
          <p:cNvCxnSpPr>
            <a:cxnSpLocks/>
            <a:stCxn id="64" idx="3"/>
          </p:cNvCxnSpPr>
          <p:nvPr/>
        </p:nvCxnSpPr>
        <p:spPr>
          <a:xfrm flipV="1">
            <a:off x="7679832" y="5567009"/>
            <a:ext cx="568697" cy="261610"/>
          </a:xfrm>
          <a:prstGeom prst="straightConnector1">
            <a:avLst/>
          </a:prstGeom>
          <a:ln w="38100">
            <a:solidFill>
              <a:srgbClr val="CA8D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4D99CEE-C66F-AD4D-8862-0636865FD385}"/>
              </a:ext>
            </a:extLst>
          </p:cNvPr>
          <p:cNvCxnSpPr>
            <a:cxnSpLocks/>
          </p:cNvCxnSpPr>
          <p:nvPr/>
        </p:nvCxnSpPr>
        <p:spPr>
          <a:xfrm>
            <a:off x="8568805" y="5448626"/>
            <a:ext cx="524567" cy="0"/>
          </a:xfrm>
          <a:prstGeom prst="straightConnector1">
            <a:avLst/>
          </a:prstGeom>
          <a:ln w="38100">
            <a:solidFill>
              <a:srgbClr val="00ABB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DDEE74B-8A73-1B48-828E-E64161A11440}"/>
              </a:ext>
            </a:extLst>
          </p:cNvPr>
          <p:cNvCxnSpPr>
            <a:cxnSpLocks/>
          </p:cNvCxnSpPr>
          <p:nvPr/>
        </p:nvCxnSpPr>
        <p:spPr>
          <a:xfrm flipV="1">
            <a:off x="8568805" y="5576126"/>
            <a:ext cx="524567" cy="284019"/>
          </a:xfrm>
          <a:prstGeom prst="straightConnector1">
            <a:avLst/>
          </a:prstGeom>
          <a:ln w="38100">
            <a:solidFill>
              <a:srgbClr val="CA8D6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0AC864B-5AC7-D84C-85E4-07653D4D763C}"/>
              </a:ext>
            </a:extLst>
          </p:cNvPr>
          <p:cNvSpPr txBox="1"/>
          <p:nvPr/>
        </p:nvSpPr>
        <p:spPr>
          <a:xfrm>
            <a:off x="417122" y="2187119"/>
            <a:ext cx="3257245" cy="954107"/>
          </a:xfrm>
          <a:prstGeom prst="rect">
            <a:avLst/>
          </a:prstGeom>
          <a:solidFill>
            <a:schemeClr val="bg1">
              <a:lumMod val="95000"/>
            </a:schemeClr>
          </a:solidFill>
        </p:spPr>
        <p:txBody>
          <a:bodyPr wrap="square" rtlCol="0">
            <a:spAutoFit/>
          </a:bodyPr>
          <a:lstStyle/>
          <a:p>
            <a:r>
              <a:rPr lang="en-US" sz="2800" dirty="0"/>
              <a:t>1. Create 14-day ensemble forecasts</a:t>
            </a:r>
          </a:p>
        </p:txBody>
      </p:sp>
      <p:sp>
        <p:nvSpPr>
          <p:cNvPr id="54" name="TextBox 53">
            <a:extLst>
              <a:ext uri="{FF2B5EF4-FFF2-40B4-BE49-F238E27FC236}">
                <a16:creationId xmlns:a16="http://schemas.microsoft.com/office/drawing/2014/main" id="{AE886EA3-43C5-BB46-9334-140F361E57AC}"/>
              </a:ext>
            </a:extLst>
          </p:cNvPr>
          <p:cNvSpPr txBox="1"/>
          <p:nvPr/>
        </p:nvSpPr>
        <p:spPr>
          <a:xfrm>
            <a:off x="3876111" y="2198410"/>
            <a:ext cx="4067122" cy="954107"/>
          </a:xfrm>
          <a:prstGeom prst="rect">
            <a:avLst/>
          </a:prstGeom>
          <a:solidFill>
            <a:schemeClr val="bg1">
              <a:lumMod val="95000"/>
            </a:schemeClr>
          </a:solidFill>
        </p:spPr>
        <p:txBody>
          <a:bodyPr wrap="square" rtlCol="0">
            <a:spAutoFit/>
          </a:bodyPr>
          <a:lstStyle/>
          <a:p>
            <a:r>
              <a:rPr lang="en-US" sz="2800" dirty="0"/>
              <a:t>2. Check if new observations are available</a:t>
            </a:r>
          </a:p>
        </p:txBody>
      </p:sp>
      <p:sp>
        <p:nvSpPr>
          <p:cNvPr id="55" name="TextBox 54">
            <a:extLst>
              <a:ext uri="{FF2B5EF4-FFF2-40B4-BE49-F238E27FC236}">
                <a16:creationId xmlns:a16="http://schemas.microsoft.com/office/drawing/2014/main" id="{F396A1BA-A4D1-D644-B68D-1B95DDF05E4C}"/>
              </a:ext>
            </a:extLst>
          </p:cNvPr>
          <p:cNvSpPr txBox="1"/>
          <p:nvPr/>
        </p:nvSpPr>
        <p:spPr>
          <a:xfrm>
            <a:off x="8144977" y="2181498"/>
            <a:ext cx="3558532" cy="954107"/>
          </a:xfrm>
          <a:prstGeom prst="rect">
            <a:avLst/>
          </a:prstGeom>
          <a:solidFill>
            <a:schemeClr val="bg1">
              <a:lumMod val="95000"/>
            </a:schemeClr>
          </a:solidFill>
        </p:spPr>
        <p:txBody>
          <a:bodyPr wrap="square" rtlCol="0">
            <a:spAutoFit/>
          </a:bodyPr>
          <a:lstStyle/>
          <a:p>
            <a:r>
              <a:rPr lang="en-US" sz="2800" dirty="0"/>
              <a:t>3. Update parameters and state estimates</a:t>
            </a:r>
          </a:p>
        </p:txBody>
      </p:sp>
      <p:sp>
        <p:nvSpPr>
          <p:cNvPr id="56" name="TextBox 55">
            <a:extLst>
              <a:ext uri="{FF2B5EF4-FFF2-40B4-BE49-F238E27FC236}">
                <a16:creationId xmlns:a16="http://schemas.microsoft.com/office/drawing/2014/main" id="{C815516E-DD49-0944-A5E4-B6C17FD7B752}"/>
              </a:ext>
            </a:extLst>
          </p:cNvPr>
          <p:cNvSpPr txBox="1"/>
          <p:nvPr/>
        </p:nvSpPr>
        <p:spPr>
          <a:xfrm>
            <a:off x="2849282" y="5568463"/>
            <a:ext cx="2052870" cy="523220"/>
          </a:xfrm>
          <a:prstGeom prst="rect">
            <a:avLst/>
          </a:prstGeom>
          <a:noFill/>
        </p:spPr>
        <p:txBody>
          <a:bodyPr wrap="square" rtlCol="0">
            <a:spAutoFit/>
          </a:bodyPr>
          <a:lstStyle/>
          <a:p>
            <a:r>
              <a:rPr lang="en-US" sz="2800" dirty="0">
                <a:solidFill>
                  <a:srgbClr val="CA8D60"/>
                </a:solidFill>
              </a:rPr>
              <a:t>Temperature</a:t>
            </a:r>
          </a:p>
        </p:txBody>
      </p:sp>
      <p:sp>
        <p:nvSpPr>
          <p:cNvPr id="57" name="TextBox 56">
            <a:extLst>
              <a:ext uri="{FF2B5EF4-FFF2-40B4-BE49-F238E27FC236}">
                <a16:creationId xmlns:a16="http://schemas.microsoft.com/office/drawing/2014/main" id="{DC932589-7FC6-6C4C-B5A8-A977D971FB65}"/>
              </a:ext>
            </a:extLst>
          </p:cNvPr>
          <p:cNvSpPr txBox="1"/>
          <p:nvPr/>
        </p:nvSpPr>
        <p:spPr>
          <a:xfrm>
            <a:off x="2840596" y="5144506"/>
            <a:ext cx="1265090" cy="523220"/>
          </a:xfrm>
          <a:prstGeom prst="rect">
            <a:avLst/>
          </a:prstGeom>
          <a:noFill/>
        </p:spPr>
        <p:txBody>
          <a:bodyPr wrap="square" rtlCol="0">
            <a:spAutoFit/>
          </a:bodyPr>
          <a:lstStyle/>
          <a:p>
            <a:r>
              <a:rPr lang="en-US" sz="2800" dirty="0">
                <a:solidFill>
                  <a:srgbClr val="00ABBC"/>
                </a:solidFill>
              </a:rPr>
              <a:t>Oxygen</a:t>
            </a:r>
          </a:p>
        </p:txBody>
      </p:sp>
      <p:sp>
        <p:nvSpPr>
          <p:cNvPr id="61" name="TextBox 60">
            <a:extLst>
              <a:ext uri="{FF2B5EF4-FFF2-40B4-BE49-F238E27FC236}">
                <a16:creationId xmlns:a16="http://schemas.microsoft.com/office/drawing/2014/main" id="{EC9C2BA9-8392-3548-9D3B-3FF96B49C41A}"/>
              </a:ext>
            </a:extLst>
          </p:cNvPr>
          <p:cNvSpPr txBox="1"/>
          <p:nvPr/>
        </p:nvSpPr>
        <p:spPr>
          <a:xfrm>
            <a:off x="5591437" y="5997897"/>
            <a:ext cx="2013565" cy="523220"/>
          </a:xfrm>
          <a:prstGeom prst="rect">
            <a:avLst/>
          </a:prstGeom>
          <a:noFill/>
        </p:spPr>
        <p:txBody>
          <a:bodyPr wrap="none" rtlCol="0">
            <a:spAutoFit/>
          </a:bodyPr>
          <a:lstStyle/>
          <a:p>
            <a:r>
              <a:rPr lang="en-US" sz="2800" dirty="0"/>
              <a:t>Oxygenation</a:t>
            </a:r>
          </a:p>
        </p:txBody>
      </p:sp>
      <p:cxnSp>
        <p:nvCxnSpPr>
          <p:cNvPr id="62" name="Straight Arrow Connector 61">
            <a:extLst>
              <a:ext uri="{FF2B5EF4-FFF2-40B4-BE49-F238E27FC236}">
                <a16:creationId xmlns:a16="http://schemas.microsoft.com/office/drawing/2014/main" id="{F609082E-3A5A-2547-BEA2-B1821D5AA393}"/>
              </a:ext>
            </a:extLst>
          </p:cNvPr>
          <p:cNvCxnSpPr>
            <a:cxnSpLocks/>
            <a:stCxn id="56" idx="3"/>
          </p:cNvCxnSpPr>
          <p:nvPr/>
        </p:nvCxnSpPr>
        <p:spPr>
          <a:xfrm flipV="1">
            <a:off x="4902152" y="5520775"/>
            <a:ext cx="686138" cy="309298"/>
          </a:xfrm>
          <a:prstGeom prst="straightConnector1">
            <a:avLst/>
          </a:prstGeom>
          <a:ln w="38100">
            <a:solidFill>
              <a:srgbClr val="CA8D6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429C14-1C9D-CF42-A203-7374B61E4BC3}"/>
              </a:ext>
            </a:extLst>
          </p:cNvPr>
          <p:cNvSpPr txBox="1"/>
          <p:nvPr/>
        </p:nvSpPr>
        <p:spPr>
          <a:xfrm>
            <a:off x="5626962" y="5567009"/>
            <a:ext cx="2052870" cy="523220"/>
          </a:xfrm>
          <a:prstGeom prst="rect">
            <a:avLst/>
          </a:prstGeom>
          <a:noFill/>
        </p:spPr>
        <p:txBody>
          <a:bodyPr wrap="none" rtlCol="0">
            <a:spAutoFit/>
          </a:bodyPr>
          <a:lstStyle/>
          <a:p>
            <a:r>
              <a:rPr lang="en-US" sz="2800" dirty="0">
                <a:solidFill>
                  <a:srgbClr val="CA8D60"/>
                </a:solidFill>
              </a:rPr>
              <a:t>Temperature</a:t>
            </a:r>
          </a:p>
        </p:txBody>
      </p:sp>
      <p:sp>
        <p:nvSpPr>
          <p:cNvPr id="65" name="TextBox 64">
            <a:extLst>
              <a:ext uri="{FF2B5EF4-FFF2-40B4-BE49-F238E27FC236}">
                <a16:creationId xmlns:a16="http://schemas.microsoft.com/office/drawing/2014/main" id="{D87BB7A7-2F89-3741-A385-FB568432E941}"/>
              </a:ext>
            </a:extLst>
          </p:cNvPr>
          <p:cNvSpPr txBox="1"/>
          <p:nvPr/>
        </p:nvSpPr>
        <p:spPr>
          <a:xfrm>
            <a:off x="5591437" y="5143052"/>
            <a:ext cx="1265090" cy="523220"/>
          </a:xfrm>
          <a:prstGeom prst="rect">
            <a:avLst/>
          </a:prstGeom>
          <a:noFill/>
        </p:spPr>
        <p:txBody>
          <a:bodyPr wrap="none" rtlCol="0">
            <a:spAutoFit/>
          </a:bodyPr>
          <a:lstStyle/>
          <a:p>
            <a:r>
              <a:rPr lang="en-US" sz="2800" dirty="0">
                <a:solidFill>
                  <a:srgbClr val="00ABBC"/>
                </a:solidFill>
              </a:rPr>
              <a:t>Oxygen</a:t>
            </a:r>
          </a:p>
        </p:txBody>
      </p:sp>
      <p:sp>
        <p:nvSpPr>
          <p:cNvPr id="75" name="TextBox 74">
            <a:extLst>
              <a:ext uri="{FF2B5EF4-FFF2-40B4-BE49-F238E27FC236}">
                <a16:creationId xmlns:a16="http://schemas.microsoft.com/office/drawing/2014/main" id="{AB8A856C-D832-D44D-9362-9EC080B822C3}"/>
              </a:ext>
            </a:extLst>
          </p:cNvPr>
          <p:cNvSpPr txBox="1"/>
          <p:nvPr/>
        </p:nvSpPr>
        <p:spPr>
          <a:xfrm>
            <a:off x="417122" y="3351199"/>
            <a:ext cx="6475680" cy="461665"/>
          </a:xfrm>
          <a:prstGeom prst="rect">
            <a:avLst/>
          </a:prstGeom>
          <a:solidFill>
            <a:schemeClr val="bg2">
              <a:lumMod val="90000"/>
            </a:schemeClr>
          </a:solidFill>
        </p:spPr>
        <p:txBody>
          <a:bodyPr wrap="square" rtlCol="0">
            <a:spAutoFit/>
          </a:bodyPr>
          <a:lstStyle/>
          <a:p>
            <a:r>
              <a:rPr lang="en-US" sz="2400" dirty="0"/>
              <a:t>Initial conditions | Drivers | Parameters | Process</a:t>
            </a:r>
          </a:p>
        </p:txBody>
      </p:sp>
      <p:sp>
        <p:nvSpPr>
          <p:cNvPr id="79" name="TextBox 78">
            <a:extLst>
              <a:ext uri="{FF2B5EF4-FFF2-40B4-BE49-F238E27FC236}">
                <a16:creationId xmlns:a16="http://schemas.microsoft.com/office/drawing/2014/main" id="{4112156A-2EAE-A145-AA26-9D78288FFAEF}"/>
              </a:ext>
            </a:extLst>
          </p:cNvPr>
          <p:cNvSpPr txBox="1"/>
          <p:nvPr/>
        </p:nvSpPr>
        <p:spPr>
          <a:xfrm>
            <a:off x="9093372" y="5567009"/>
            <a:ext cx="2052870" cy="523220"/>
          </a:xfrm>
          <a:prstGeom prst="rect">
            <a:avLst/>
          </a:prstGeom>
          <a:noFill/>
        </p:spPr>
        <p:txBody>
          <a:bodyPr wrap="none" rtlCol="0">
            <a:spAutoFit/>
          </a:bodyPr>
          <a:lstStyle/>
          <a:p>
            <a:r>
              <a:rPr lang="en-US" sz="2800" dirty="0">
                <a:solidFill>
                  <a:srgbClr val="CA8D60"/>
                </a:solidFill>
              </a:rPr>
              <a:t>Temperature</a:t>
            </a:r>
          </a:p>
        </p:txBody>
      </p:sp>
      <p:sp>
        <p:nvSpPr>
          <p:cNvPr id="81" name="TextBox 80">
            <a:extLst>
              <a:ext uri="{FF2B5EF4-FFF2-40B4-BE49-F238E27FC236}">
                <a16:creationId xmlns:a16="http://schemas.microsoft.com/office/drawing/2014/main" id="{3350DB6F-2CD3-DE47-B0ED-6959722658D2}"/>
              </a:ext>
            </a:extLst>
          </p:cNvPr>
          <p:cNvSpPr txBox="1"/>
          <p:nvPr/>
        </p:nvSpPr>
        <p:spPr>
          <a:xfrm>
            <a:off x="9113250" y="6002243"/>
            <a:ext cx="2013565" cy="523220"/>
          </a:xfrm>
          <a:prstGeom prst="rect">
            <a:avLst/>
          </a:prstGeom>
          <a:noFill/>
        </p:spPr>
        <p:txBody>
          <a:bodyPr wrap="none" rtlCol="0">
            <a:spAutoFit/>
          </a:bodyPr>
          <a:lstStyle/>
          <a:p>
            <a:r>
              <a:rPr lang="en-US" sz="2800" dirty="0"/>
              <a:t>Oxygenation</a:t>
            </a:r>
          </a:p>
        </p:txBody>
      </p:sp>
      <p:cxnSp>
        <p:nvCxnSpPr>
          <p:cNvPr id="82" name="Straight Arrow Connector 81">
            <a:extLst>
              <a:ext uri="{FF2B5EF4-FFF2-40B4-BE49-F238E27FC236}">
                <a16:creationId xmlns:a16="http://schemas.microsoft.com/office/drawing/2014/main" id="{80AEB91C-123F-BC48-8887-C89B60D7515C}"/>
              </a:ext>
            </a:extLst>
          </p:cNvPr>
          <p:cNvCxnSpPr>
            <a:cxnSpLocks/>
            <a:stCxn id="98" idx="3"/>
          </p:cNvCxnSpPr>
          <p:nvPr/>
        </p:nvCxnSpPr>
        <p:spPr>
          <a:xfrm flipV="1">
            <a:off x="2425100" y="5613177"/>
            <a:ext cx="440913" cy="6324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a:extLst>
              <a:ext uri="{FF2B5EF4-FFF2-40B4-BE49-F238E27FC236}">
                <a16:creationId xmlns:a16="http://schemas.microsoft.com/office/drawing/2014/main" id="{0052727B-42AD-B044-AE9B-FB5E8864D5FE}"/>
              </a:ext>
            </a:extLst>
          </p:cNvPr>
          <p:cNvCxnSpPr>
            <a:cxnSpLocks/>
            <a:stCxn id="55" idx="0"/>
            <a:endCxn id="53" idx="0"/>
          </p:cNvCxnSpPr>
          <p:nvPr/>
        </p:nvCxnSpPr>
        <p:spPr>
          <a:xfrm rot="16200000" flipH="1" flipV="1">
            <a:off x="5982183" y="-1754941"/>
            <a:ext cx="5621" cy="7878498"/>
          </a:xfrm>
          <a:prstGeom prst="curvedConnector3">
            <a:avLst>
              <a:gd name="adj1" fmla="val -4066892"/>
            </a:avLst>
          </a:prstGeom>
          <a:ln w="38100">
            <a:solidFill>
              <a:schemeClr val="tx1">
                <a:lumMod val="75000"/>
                <a:lumOff val="2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0EB352D-D215-1045-9D03-0FD944B9AC42}"/>
              </a:ext>
            </a:extLst>
          </p:cNvPr>
          <p:cNvCxnSpPr>
            <a:cxnSpLocks/>
            <a:stCxn id="31" idx="3"/>
          </p:cNvCxnSpPr>
          <p:nvPr/>
        </p:nvCxnSpPr>
        <p:spPr>
          <a:xfrm flipV="1">
            <a:off x="4854161" y="5588401"/>
            <a:ext cx="734129" cy="6725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8EFF8B3-823C-C746-8EB5-C4D57557284F}"/>
              </a:ext>
            </a:extLst>
          </p:cNvPr>
          <p:cNvCxnSpPr>
            <a:cxnSpLocks/>
          </p:cNvCxnSpPr>
          <p:nvPr/>
        </p:nvCxnSpPr>
        <p:spPr>
          <a:xfrm flipV="1">
            <a:off x="7625920" y="5660565"/>
            <a:ext cx="641000" cy="704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776C324-5130-D847-9BEF-45073AE2D979}"/>
              </a:ext>
            </a:extLst>
          </p:cNvPr>
          <p:cNvCxnSpPr>
            <a:cxnSpLocks/>
          </p:cNvCxnSpPr>
          <p:nvPr/>
        </p:nvCxnSpPr>
        <p:spPr>
          <a:xfrm flipV="1">
            <a:off x="8489601" y="5681006"/>
            <a:ext cx="600624" cy="684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5E8F1B9-4C71-3D4F-A5FA-C816AC517CF0}"/>
              </a:ext>
            </a:extLst>
          </p:cNvPr>
          <p:cNvCxnSpPr>
            <a:cxnSpLocks/>
          </p:cNvCxnSpPr>
          <p:nvPr/>
        </p:nvCxnSpPr>
        <p:spPr>
          <a:xfrm>
            <a:off x="2439027" y="5830073"/>
            <a:ext cx="489085" cy="0"/>
          </a:xfrm>
          <a:prstGeom prst="straightConnector1">
            <a:avLst/>
          </a:prstGeom>
          <a:ln w="38100">
            <a:solidFill>
              <a:srgbClr val="CA8D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B694E61-B5FE-C343-9B4E-2B2CBA74DAD6}"/>
              </a:ext>
            </a:extLst>
          </p:cNvPr>
          <p:cNvCxnSpPr>
            <a:cxnSpLocks/>
            <a:stCxn id="56" idx="3"/>
            <a:endCxn id="64" idx="1"/>
          </p:cNvCxnSpPr>
          <p:nvPr/>
        </p:nvCxnSpPr>
        <p:spPr>
          <a:xfrm flipV="1">
            <a:off x="4902152" y="5828619"/>
            <a:ext cx="724810" cy="1454"/>
          </a:xfrm>
          <a:prstGeom prst="straightConnector1">
            <a:avLst/>
          </a:prstGeom>
          <a:ln w="38100">
            <a:solidFill>
              <a:srgbClr val="CA8D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D9CF250-F840-314D-B9D5-DC5AAC86FE10}"/>
              </a:ext>
            </a:extLst>
          </p:cNvPr>
          <p:cNvCxnSpPr>
            <a:cxnSpLocks/>
            <a:stCxn id="64" idx="3"/>
          </p:cNvCxnSpPr>
          <p:nvPr/>
        </p:nvCxnSpPr>
        <p:spPr>
          <a:xfrm>
            <a:off x="7679832" y="5828619"/>
            <a:ext cx="568697" cy="0"/>
          </a:xfrm>
          <a:prstGeom prst="straightConnector1">
            <a:avLst/>
          </a:prstGeom>
          <a:ln w="38100">
            <a:solidFill>
              <a:srgbClr val="CA8D6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B334222-04B1-D443-89B8-7D8FD287FC77}"/>
              </a:ext>
            </a:extLst>
          </p:cNvPr>
          <p:cNvCxnSpPr>
            <a:cxnSpLocks/>
          </p:cNvCxnSpPr>
          <p:nvPr/>
        </p:nvCxnSpPr>
        <p:spPr>
          <a:xfrm>
            <a:off x="8568805" y="5860145"/>
            <a:ext cx="524567" cy="0"/>
          </a:xfrm>
          <a:prstGeom prst="straightConnector1">
            <a:avLst/>
          </a:prstGeom>
          <a:ln w="38100">
            <a:solidFill>
              <a:srgbClr val="CA8D6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5EEA4207-B09A-B74F-BFF2-E067F555629D}"/>
              </a:ext>
            </a:extLst>
          </p:cNvPr>
          <p:cNvSpPr/>
          <p:nvPr/>
        </p:nvSpPr>
        <p:spPr>
          <a:xfrm>
            <a:off x="411535" y="5983997"/>
            <a:ext cx="2013565" cy="523220"/>
          </a:xfrm>
          <a:prstGeom prst="rect">
            <a:avLst/>
          </a:prstGeom>
          <a:noFill/>
        </p:spPr>
        <p:txBody>
          <a:bodyPr wrap="none" rtlCol="0">
            <a:spAutoFit/>
          </a:bodyPr>
          <a:lstStyle/>
          <a:p>
            <a:r>
              <a:rPr lang="en-US" sz="2800" dirty="0"/>
              <a:t>Oxygenation</a:t>
            </a:r>
          </a:p>
        </p:txBody>
      </p:sp>
    </p:spTree>
    <p:custDataLst>
      <p:tags r:id="rId1"/>
    </p:custDataLst>
    <p:extLst>
      <p:ext uri="{BB962C8B-B14F-4D97-AF65-F5344CB8AC3E}">
        <p14:creationId xmlns:p14="http://schemas.microsoft.com/office/powerpoint/2010/main" val="1283490031"/>
      </p:ext>
    </p:extLst>
  </p:cSld>
  <p:clrMapOvr>
    <a:masterClrMapping/>
  </p:clrMapOvr>
  <mc:AlternateContent xmlns:mc="http://schemas.openxmlformats.org/markup-compatibility/2006" xmlns:p14="http://schemas.microsoft.com/office/powerpoint/2010/main">
    <mc:Choice Requires="p14">
      <p:transition spd="slow" p14:dur="2000" advTm="124052"/>
    </mc:Choice>
    <mc:Fallback xmlns="">
      <p:transition spd="slow" advTm="1240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2"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1"/>
      <p:bldP spid="32" grpId="0"/>
      <p:bldP spid="34" grpId="0"/>
      <p:bldP spid="35" grpId="0"/>
      <p:bldP spid="36" grpId="0"/>
      <p:bldP spid="37" grpId="0"/>
      <p:bldP spid="38" grpId="0"/>
      <p:bldP spid="54" grpId="0" animBg="1"/>
      <p:bldP spid="55" grpId="0" animBg="1"/>
      <p:bldP spid="56" grpId="0"/>
      <p:bldP spid="57" grpId="0"/>
      <p:bldP spid="61" grpId="1"/>
      <p:bldP spid="64" grpId="0"/>
      <p:bldP spid="65" grpId="0"/>
      <p:bldP spid="75" grpId="0" animBg="1"/>
      <p:bldP spid="79" grpId="0"/>
      <p:bldP spid="81" grpId="0"/>
      <p:bldP spid="81" grpId="2"/>
      <p:bldP spid="9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13|17.5|2.2|4.6"/>
</p:tagLst>
</file>

<file path=ppt/tags/tag10.xml><?xml version="1.0" encoding="utf-8"?>
<p:tagLst xmlns:a="http://schemas.openxmlformats.org/drawingml/2006/main" xmlns:r="http://schemas.openxmlformats.org/officeDocument/2006/relationships" xmlns:p="http://schemas.openxmlformats.org/presentationml/2006/main">
  <p:tag name="TIMING" val="|6.1|16.2|12"/>
</p:tagLst>
</file>

<file path=ppt/tags/tag11.xml><?xml version="1.0" encoding="utf-8"?>
<p:tagLst xmlns:a="http://schemas.openxmlformats.org/drawingml/2006/main" xmlns:r="http://schemas.openxmlformats.org/officeDocument/2006/relationships" xmlns:p="http://schemas.openxmlformats.org/presentationml/2006/main">
  <p:tag name="TIMING" val="|6.1|16.2|12"/>
</p:tagLst>
</file>

<file path=ppt/tags/tag2.xml><?xml version="1.0" encoding="utf-8"?>
<p:tagLst xmlns:a="http://schemas.openxmlformats.org/drawingml/2006/main" xmlns:r="http://schemas.openxmlformats.org/officeDocument/2006/relationships" xmlns:p="http://schemas.openxmlformats.org/presentationml/2006/main">
  <p:tag name="TIMING" val="|12.9|8.4|14.2|16.3|7.1|8.3"/>
</p:tagLst>
</file>

<file path=ppt/tags/tag3.xml><?xml version="1.0" encoding="utf-8"?>
<p:tagLst xmlns:a="http://schemas.openxmlformats.org/drawingml/2006/main" xmlns:r="http://schemas.openxmlformats.org/officeDocument/2006/relationships" xmlns:p="http://schemas.openxmlformats.org/presentationml/2006/main">
  <p:tag name="TIMING" val="|9.1|8.6"/>
</p:tagLst>
</file>

<file path=ppt/tags/tag4.xml><?xml version="1.0" encoding="utf-8"?>
<p:tagLst xmlns:a="http://schemas.openxmlformats.org/drawingml/2006/main" xmlns:r="http://schemas.openxmlformats.org/officeDocument/2006/relationships" xmlns:p="http://schemas.openxmlformats.org/presentationml/2006/main">
  <p:tag name="TIMING" val="|13.2|11|11"/>
</p:tagLst>
</file>

<file path=ppt/tags/tag5.xml><?xml version="1.0" encoding="utf-8"?>
<p:tagLst xmlns:a="http://schemas.openxmlformats.org/drawingml/2006/main" xmlns:r="http://schemas.openxmlformats.org/officeDocument/2006/relationships" xmlns:p="http://schemas.openxmlformats.org/presentationml/2006/main">
  <p:tag name="TIMING" val="|0.9|4.9|8.7|41.9|0.6|0.6|20.2"/>
</p:tagLst>
</file>

<file path=ppt/tags/tag6.xml><?xml version="1.0" encoding="utf-8"?>
<p:tagLst xmlns:a="http://schemas.openxmlformats.org/drawingml/2006/main" xmlns:r="http://schemas.openxmlformats.org/officeDocument/2006/relationships" xmlns:p="http://schemas.openxmlformats.org/presentationml/2006/main">
  <p:tag name="TIMING" val="|17"/>
</p:tagLst>
</file>

<file path=ppt/tags/tag7.xml><?xml version="1.0" encoding="utf-8"?>
<p:tagLst xmlns:a="http://schemas.openxmlformats.org/drawingml/2006/main" xmlns:r="http://schemas.openxmlformats.org/officeDocument/2006/relationships" xmlns:p="http://schemas.openxmlformats.org/presentationml/2006/main">
  <p:tag name="TIMING" val="|28.7"/>
</p:tagLst>
</file>

<file path=ppt/tags/tag8.xml><?xml version="1.0" encoding="utf-8"?>
<p:tagLst xmlns:a="http://schemas.openxmlformats.org/drawingml/2006/main" xmlns:r="http://schemas.openxmlformats.org/officeDocument/2006/relationships" xmlns:p="http://schemas.openxmlformats.org/presentationml/2006/main">
  <p:tag name="TIMING" val="|24.9|7.2|20.5|13.7|8.8|10.6|1.8|16.3|18.6"/>
</p:tagLst>
</file>

<file path=ppt/tags/tag9.xml><?xml version="1.0" encoding="utf-8"?>
<p:tagLst xmlns:a="http://schemas.openxmlformats.org/drawingml/2006/main" xmlns:r="http://schemas.openxmlformats.org/officeDocument/2006/relationships" xmlns:p="http://schemas.openxmlformats.org/presentationml/2006/main">
  <p:tag name="TIMING" val="|3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18141</TotalTime>
  <Words>3430</Words>
  <Application>Microsoft Macintosh PowerPoint</Application>
  <PresentationFormat>Widescreen</PresentationFormat>
  <Paragraphs>229</Paragraphs>
  <Slides>30</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Cambria Math</vt:lpstr>
      <vt:lpstr>Century Gothic</vt:lpstr>
      <vt:lpstr>Office Theme</vt:lpstr>
      <vt:lpstr>NEAR-TERM, ITERATIVE FORECASTS HIGHLIGHT THE RELATIVE IMPORTANCE OF TWO DRIVERS FOR DYNAMIC OXYGEN CONCENTRATIONS IN A DRINKING WATER RESERVOIR   Abigail Lewis, Mary Lofton, Ryan McClure, Whitney Woelmer, Paul Hanson,  Quinn Thomas, and Cayelan Carey</vt:lpstr>
      <vt:lpstr>PowerPoint Presentation</vt:lpstr>
      <vt:lpstr>Lakes and reservoirs play an important role in both human well being and global ecological functioning</vt:lpstr>
      <vt:lpstr>Previous research indicates oxygen demand is dependent on temperature and ambient oxygen concentrations, among other factors</vt:lpstr>
      <vt:lpstr>Changes in climate and land use are driving divergent trends in oxygen demand</vt:lpstr>
      <vt:lpstr>PowerPoint Presentation</vt:lpstr>
      <vt:lpstr>Six years of oxygenation have provided a unique opportunity to analyze these factors on a whole-ecosystem scale</vt:lpstr>
      <vt:lpstr>Simple model structure facilitates process representation without intensive parameterization</vt:lpstr>
      <vt:lpstr>Ensemble Kalman Filter forecasting framework facilitates data assimilation, parameter updating, and uncertainty quantification</vt:lpstr>
      <vt:lpstr>PowerPoint Presentation</vt:lpstr>
      <vt:lpstr>PowerPoint Presentation</vt:lpstr>
      <vt:lpstr>PowerPoint Presentation</vt:lpstr>
      <vt:lpstr>PowerPoint Presentation</vt:lpstr>
      <vt:lpstr>PowerPoint Presentation</vt:lpstr>
      <vt:lpstr>Forecast outperforms a persistence null model two weeks into the future</vt:lpstr>
      <vt:lpstr>PowerPoint Presentation</vt:lpstr>
      <vt:lpstr>Alternative model structures test the importance of two drivers of oxygen demand</vt:lpstr>
      <vt:lpstr>Temperature-only forecast generally (but not universally) outperforms the oxygen-only forecast</vt:lpstr>
      <vt:lpstr>Oxygen-only model is best at low temperatures and high oxygen concentrations</vt:lpstr>
      <vt:lpstr>PowerPoint Presentation</vt:lpstr>
      <vt:lpstr>PowerPoint Presentation</vt:lpstr>
      <vt:lpstr>PowerPoint Presentation</vt:lpstr>
      <vt:lpstr>PowerPoint Presentation</vt:lpstr>
      <vt:lpstr>Interactive web portal facilitates potential management relevance</vt:lpstr>
      <vt:lpstr>Missing pieces</vt:lpstr>
      <vt:lpstr>PowerPoint Presentation</vt:lpstr>
      <vt:lpstr>PowerPoint Presentation</vt:lpstr>
      <vt:lpstr>PowerPoint Presentation</vt:lpstr>
      <vt:lpstr>Heterogeneous global changes have led to uncertainty about future oxygen dynamics</vt:lpstr>
      <vt:lpstr>Changes in climate and land use are driving heterogeneous trends in oxygen demand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Near-term, iterative forecasts highlight the relative importance of two drivers for dynamic oxygen concentrations in a drinking water reservoir</dc:title>
  <dc:creator>Abby Lewis</dc:creator>
  <cp:lastModifiedBy>Abby Lewis</cp:lastModifiedBy>
  <cp:revision>116</cp:revision>
  <dcterms:created xsi:type="dcterms:W3CDTF">2020-11-06T16:08:19Z</dcterms:created>
  <dcterms:modified xsi:type="dcterms:W3CDTF">2021-06-07T15:05:39Z</dcterms:modified>
</cp:coreProperties>
</file>